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49" r:id="rId1"/>
  </p:sldMasterIdLst>
  <p:notesMasterIdLst>
    <p:notesMasterId r:id="rId20"/>
  </p:notesMasterIdLst>
  <p:handoutMasterIdLst>
    <p:handoutMasterId r:id="rId21"/>
  </p:handoutMasterIdLst>
  <p:sldIdLst>
    <p:sldId id="256" r:id="rId2"/>
    <p:sldId id="265" r:id="rId3"/>
    <p:sldId id="266" r:id="rId4"/>
    <p:sldId id="268" r:id="rId5"/>
    <p:sldId id="269" r:id="rId6"/>
    <p:sldId id="270" r:id="rId7"/>
    <p:sldId id="271" r:id="rId8"/>
    <p:sldId id="275" r:id="rId9"/>
    <p:sldId id="282" r:id="rId10"/>
    <p:sldId id="272" r:id="rId11"/>
    <p:sldId id="273" r:id="rId12"/>
    <p:sldId id="274" r:id="rId13"/>
    <p:sldId id="276" r:id="rId14"/>
    <p:sldId id="281" r:id="rId15"/>
    <p:sldId id="277" r:id="rId16"/>
    <p:sldId id="278" r:id="rId17"/>
    <p:sldId id="279" r:id="rId18"/>
    <p:sldId id="280" r:id="rId19"/>
  </p:sldIdLst>
  <p:sldSz cx="9144000" cy="6858000" type="screen4x3"/>
  <p:notesSz cx="68580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2880" userDrawn="1">
          <p15:clr>
            <a:srgbClr val="A4A3A4"/>
          </p15:clr>
        </p15:guide>
        <p15:guide id="2" orient="horz"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 Zhi" initials="LZ" lastIdx="7" clrIdx="0">
    <p:extLst>
      <p:ext uri="{19B8F6BF-5375-455C-9EA6-DF929625EA0E}">
        <p15:presenceInfo xmlns:p15="http://schemas.microsoft.com/office/powerpoint/2012/main" userId="S-1-5-21-2099472759-153046382-798045042-9941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50"/>
    <a:srgbClr val="500000"/>
    <a:srgbClr val="505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466" autoAdjust="0"/>
    <p:restoredTop sz="94660"/>
  </p:normalViewPr>
  <p:slideViewPr>
    <p:cSldViewPr snapToGrid="0">
      <p:cViewPr varScale="1">
        <p:scale>
          <a:sx n="91" d="100"/>
          <a:sy n="91" d="100"/>
        </p:scale>
        <p:origin x="240" y="62"/>
      </p:cViewPr>
      <p:guideLst>
        <p:guide pos="2880"/>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43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66434"/>
          </a:xfrm>
          <a:prstGeom prst="rect">
            <a:avLst/>
          </a:prstGeom>
        </p:spPr>
        <p:txBody>
          <a:bodyPr vert="horz" lIns="91440" tIns="45720" rIns="91440" bIns="45720" rtlCol="0"/>
          <a:lstStyle>
            <a:lvl1pPr algn="r">
              <a:defRPr sz="1200"/>
            </a:lvl1pPr>
          </a:lstStyle>
          <a:p>
            <a:fld id="{62EF0F29-C2A5-4312-8873-09732E2D4BD4}" type="datetimeFigureOut">
              <a:rPr lang="en-US" smtClean="0"/>
              <a:t>10/13/2015</a:t>
            </a:fld>
            <a:endParaRPr lang="en-US"/>
          </a:p>
        </p:txBody>
      </p:sp>
      <p:sp>
        <p:nvSpPr>
          <p:cNvPr id="4" name="Footer Placeholder 3"/>
          <p:cNvSpPr>
            <a:spLocks noGrp="1"/>
          </p:cNvSpPr>
          <p:nvPr>
            <p:ph type="ftr" sz="quarter" idx="2"/>
          </p:nvPr>
        </p:nvSpPr>
        <p:spPr>
          <a:xfrm>
            <a:off x="0" y="8829967"/>
            <a:ext cx="2971800" cy="466433"/>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829967"/>
            <a:ext cx="2971800" cy="466433"/>
          </a:xfrm>
          <a:prstGeom prst="rect">
            <a:avLst/>
          </a:prstGeom>
        </p:spPr>
        <p:txBody>
          <a:bodyPr vert="horz" lIns="91440" tIns="45720" rIns="91440" bIns="45720" rtlCol="0" anchor="b"/>
          <a:lstStyle>
            <a:lvl1pPr algn="r">
              <a:defRPr sz="1200"/>
            </a:lvl1pPr>
          </a:lstStyle>
          <a:p>
            <a:fld id="{6DB5A06F-EBE3-427C-99CB-A6E9EFAD73E5}" type="slidenum">
              <a:rPr lang="en-US" smtClean="0"/>
              <a:t>‹#›</a:t>
            </a:fld>
            <a:endParaRPr lang="en-US"/>
          </a:p>
        </p:txBody>
      </p:sp>
    </p:spTree>
    <p:extLst>
      <p:ext uri="{BB962C8B-B14F-4D97-AF65-F5344CB8AC3E}">
        <p14:creationId xmlns:p14="http://schemas.microsoft.com/office/powerpoint/2010/main" val="2636467347"/>
      </p:ext>
    </p:extLst>
  </p:cSld>
  <p:clrMap bg1="lt1" tx1="dk1" bg2="lt2" tx2="dk2" accent1="accent1" accent2="accent2" accent3="accent3" accent4="accent4" accent5="accent5" accent6="accent6" hlink="hlink" folHlink="folHlink"/>
</p:handoutMaster>
</file>

<file path=ppt/media/image1.png>
</file>

<file path=ppt/media/image2.gi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43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434"/>
          </a:xfrm>
          <a:prstGeom prst="rect">
            <a:avLst/>
          </a:prstGeom>
        </p:spPr>
        <p:txBody>
          <a:bodyPr vert="horz" lIns="91440" tIns="45720" rIns="91440" bIns="45720" rtlCol="0"/>
          <a:lstStyle>
            <a:lvl1pPr algn="r">
              <a:defRPr sz="1200"/>
            </a:lvl1pPr>
          </a:lstStyle>
          <a:p>
            <a:fld id="{A17ADCE5-4A46-4034-BD78-21EA25C59BB0}" type="datetimeFigureOut">
              <a:rPr lang="en-US" smtClean="0"/>
              <a:t>10/13/2015</a:t>
            </a:fld>
            <a:endParaRPr lang="en-US"/>
          </a:p>
        </p:txBody>
      </p:sp>
      <p:sp>
        <p:nvSpPr>
          <p:cNvPr id="4" name="Slide Image Placeholder 3"/>
          <p:cNvSpPr>
            <a:spLocks noGrp="1" noRot="1" noChangeAspect="1"/>
          </p:cNvSpPr>
          <p:nvPr>
            <p:ph type="sldImg" idx="2"/>
          </p:nvPr>
        </p:nvSpPr>
        <p:spPr>
          <a:xfrm>
            <a:off x="1338263" y="1162050"/>
            <a:ext cx="4181475"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892"/>
            <a:ext cx="5486400" cy="366045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2971800" cy="46643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967"/>
            <a:ext cx="2971800" cy="466433"/>
          </a:xfrm>
          <a:prstGeom prst="rect">
            <a:avLst/>
          </a:prstGeom>
        </p:spPr>
        <p:txBody>
          <a:bodyPr vert="horz" lIns="91440" tIns="45720" rIns="91440" bIns="45720" rtlCol="0" anchor="b"/>
          <a:lstStyle>
            <a:lvl1pPr algn="r">
              <a:defRPr sz="1200"/>
            </a:lvl1pPr>
          </a:lstStyle>
          <a:p>
            <a:fld id="{40658A4F-BEF9-4544-AC37-199BFD6F0B48}" type="slidenum">
              <a:rPr lang="en-US" smtClean="0"/>
              <a:t>‹#›</a:t>
            </a:fld>
            <a:endParaRPr lang="en-US"/>
          </a:p>
        </p:txBody>
      </p:sp>
    </p:spTree>
    <p:extLst>
      <p:ext uri="{BB962C8B-B14F-4D97-AF65-F5344CB8AC3E}">
        <p14:creationId xmlns:p14="http://schemas.microsoft.com/office/powerpoint/2010/main" val="22920803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0658A4F-BEF9-4544-AC37-199BFD6F0B48}" type="slidenum">
              <a:rPr lang="en-US" smtClean="0"/>
              <a:t>1</a:t>
            </a:fld>
            <a:endParaRPr lang="en-US"/>
          </a:p>
        </p:txBody>
      </p:sp>
    </p:spTree>
    <p:extLst>
      <p:ext uri="{BB962C8B-B14F-4D97-AF65-F5344CB8AC3E}">
        <p14:creationId xmlns:p14="http://schemas.microsoft.com/office/powerpoint/2010/main" val="3565538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accent1">
                    <a:lumMod val="75000"/>
                  </a:schemeClr>
                </a:solidFill>
              </a:defRPr>
            </a:lvl1pPr>
          </a:lstStyle>
          <a:p>
            <a:fld id="{FEF98372-151A-474A-BCD1-75D2A1917480}" type="datetime1">
              <a:rPr lang="en-US" smtClean="0"/>
              <a:pPr/>
              <a:t>10/13/2015</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schemeClr>
                </a:solidFill>
              </a:defRPr>
            </a:lvl1pPr>
          </a:lstStyle>
          <a:p>
            <a:r>
              <a:rPr lang="fr-FR" dirty="0" smtClean="0"/>
              <a:t>MIS3690  Web Technologies  </a:t>
            </a:r>
            <a:r>
              <a:rPr lang="fr-FR" dirty="0" err="1" smtClean="0"/>
              <a:t>Fall</a:t>
            </a:r>
            <a:r>
              <a:rPr lang="fr-FR" dirty="0" smtClean="0"/>
              <a:t> </a:t>
            </a:r>
            <a:r>
              <a:rPr lang="fr-FR" dirty="0" smtClean="0"/>
              <a:t>2015</a:t>
            </a:r>
            <a:endParaRPr lang="fr-FR" dirty="0"/>
          </a:p>
        </p:txBody>
      </p:sp>
      <p:sp>
        <p:nvSpPr>
          <p:cNvPr id="6" name="Slide Number Placeholder 5"/>
          <p:cNvSpPr>
            <a:spLocks noGrp="1"/>
          </p:cNvSpPr>
          <p:nvPr>
            <p:ph type="sldNum" sz="quarter" idx="12"/>
          </p:nvPr>
        </p:nvSpPr>
        <p:spPr/>
        <p:txBody>
          <a:bodyPr/>
          <a:lstStyle>
            <a:lvl1pPr>
              <a:defRPr>
                <a:solidFill>
                  <a:schemeClr val="accent1">
                    <a:lumMod val="75000"/>
                  </a:schemeClr>
                </a:solidFill>
              </a:defRPr>
            </a:lvl1pPr>
          </a:lstStyle>
          <a:p>
            <a:fld id="{87DAAC80-F39E-4626-BAC3-8A9E75E5308B}" type="slidenum">
              <a:rPr lang="en-US" smtClean="0"/>
              <a:pPr/>
              <a:t>‹#›</a:t>
            </a:fld>
            <a:endParaRPr lang="en-US"/>
          </a:p>
        </p:txBody>
      </p:sp>
    </p:spTree>
    <p:extLst>
      <p:ext uri="{BB962C8B-B14F-4D97-AF65-F5344CB8AC3E}">
        <p14:creationId xmlns:p14="http://schemas.microsoft.com/office/powerpoint/2010/main" val="346327318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70C044-9A1F-48F4-B7D8-EC57653FC30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t>‹#›</a:t>
            </a:fld>
            <a:endParaRPr lang="en-US"/>
          </a:p>
        </p:txBody>
      </p:sp>
    </p:spTree>
    <p:extLst>
      <p:ext uri="{BB962C8B-B14F-4D97-AF65-F5344CB8AC3E}">
        <p14:creationId xmlns:p14="http://schemas.microsoft.com/office/powerpoint/2010/main" val="402989067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745255" y="5956136"/>
            <a:ext cx="947672" cy="365125"/>
          </a:xfrm>
        </p:spPr>
        <p:txBody>
          <a:bodyPr/>
          <a:lstStyle>
            <a:lvl1pPr>
              <a:defRPr>
                <a:solidFill>
                  <a:schemeClr val="accent1">
                    <a:lumMod val="75000"/>
                    <a:lumOff val="25000"/>
                  </a:schemeClr>
                </a:solidFill>
              </a:defRPr>
            </a:lvl1pPr>
          </a:lstStyle>
          <a:p>
            <a:fld id="{46843D41-2621-4EC2-905D-AC563B2C540A}" type="datetime1">
              <a:rPr lang="en-US" smtClean="0"/>
              <a:t>10/13/2015</a:t>
            </a:fld>
            <a:endParaRPr lang="en-US"/>
          </a:p>
        </p:txBody>
      </p:sp>
      <p:sp>
        <p:nvSpPr>
          <p:cNvPr id="5" name="Footer Placeholder 4"/>
          <p:cNvSpPr>
            <a:spLocks noGrp="1"/>
          </p:cNvSpPr>
          <p:nvPr>
            <p:ph type="ftr" sz="quarter" idx="11"/>
          </p:nvPr>
        </p:nvSpPr>
        <p:spPr>
          <a:xfrm>
            <a:off x="581192" y="5951810"/>
            <a:ext cx="5922209" cy="365125"/>
          </a:xfrm>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schemeClr>
                </a:solidFill>
              </a:defRPr>
            </a:lvl1pPr>
          </a:lstStyle>
          <a:p>
            <a:fld id="{87DAAC80-F39E-4626-BAC3-8A9E75E5308B}" type="slidenum">
              <a:rPr lang="en-US" smtClean="0"/>
              <a:pPr/>
              <a:t>‹#›</a:t>
            </a:fld>
            <a:endParaRPr lang="en-US"/>
          </a:p>
        </p:txBody>
      </p:sp>
    </p:spTree>
    <p:extLst>
      <p:ext uri="{BB962C8B-B14F-4D97-AF65-F5344CB8AC3E}">
        <p14:creationId xmlns:p14="http://schemas.microsoft.com/office/powerpoint/2010/main" val="100007859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8092" y="53720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581192" y="2102338"/>
            <a:ext cx="7989752" cy="4220307"/>
          </a:xfrm>
        </p:spPr>
        <p:txBody>
          <a:bodyPr anchor="t"/>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5559327" y="6495401"/>
            <a:ext cx="2133600" cy="365125"/>
          </a:xfrm>
        </p:spPr>
        <p:txBody>
          <a:bodyPr/>
          <a:lstStyle>
            <a:lvl1pPr>
              <a:defRPr>
                <a:solidFill>
                  <a:schemeClr val="accent1">
                    <a:lumMod val="75000"/>
                  </a:schemeClr>
                </a:solidFill>
              </a:defRPr>
            </a:lvl1p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a:xfrm>
            <a:off x="581192" y="6491075"/>
            <a:ext cx="4870585" cy="365125"/>
          </a:xfrm>
        </p:spPr>
        <p:txBody>
          <a:bodyPr/>
          <a:lstStyle>
            <a:lvl1pPr>
              <a:defRPr>
                <a:solidFill>
                  <a:schemeClr val="accent1">
                    <a:lumMod val="75000"/>
                  </a:schemeClr>
                </a:solidFill>
              </a:defRPr>
            </a:lvl1p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a:xfrm>
            <a:off x="7800476" y="6495401"/>
            <a:ext cx="770468" cy="365125"/>
          </a:xfrm>
        </p:spPr>
        <p:txBody>
          <a:bodyPr/>
          <a:lstStyle>
            <a:lvl1pPr>
              <a:defRPr>
                <a:solidFill>
                  <a:schemeClr val="accent1">
                    <a:lumMod val="75000"/>
                  </a:schemeClr>
                </a:solidFill>
              </a:defRPr>
            </a:lvl1pPr>
          </a:lstStyle>
          <a:p>
            <a:fld id="{87DAAC80-F39E-4626-BAC3-8A9E75E5308B}" type="slidenum">
              <a:rPr lang="en-US" smtClean="0"/>
              <a:pPr/>
              <a:t>‹#›</a:t>
            </a:fld>
            <a:endParaRPr lang="en-US"/>
          </a:p>
        </p:txBody>
      </p:sp>
    </p:spTree>
    <p:extLst>
      <p:ext uri="{BB962C8B-B14F-4D97-AF65-F5344CB8AC3E}">
        <p14:creationId xmlns:p14="http://schemas.microsoft.com/office/powerpoint/2010/main" val="218035167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schemeClr>
                </a:solidFill>
              </a:defRPr>
            </a:lvl1pPr>
          </a:lstStyle>
          <a:p>
            <a:fld id="{7625921F-6F97-4F94-AEAF-6F28968778A3}" type="datetime1">
              <a:rPr lang="en-US" smtClean="0"/>
              <a:pPr/>
              <a:t>10/13/2015</a:t>
            </a:fld>
            <a:endParaRPr lang="en-US"/>
          </a:p>
        </p:txBody>
      </p:sp>
      <p:sp>
        <p:nvSpPr>
          <p:cNvPr id="5" name="Footer Placeholder 4"/>
          <p:cNvSpPr>
            <a:spLocks noGrp="1"/>
          </p:cNvSpPr>
          <p:nvPr>
            <p:ph type="ftr" sz="quarter" idx="11"/>
          </p:nvPr>
        </p:nvSpPr>
        <p:spPr/>
        <p:txBody>
          <a:bodyPr/>
          <a:lstStyle>
            <a:lvl1pPr>
              <a:defRPr>
                <a:solidFill>
                  <a:schemeClr val="accent1">
                    <a:lumMod val="75000"/>
                  </a:schemeClr>
                </a:solidFill>
              </a:defRPr>
            </a:lvl1pPr>
          </a:lstStyle>
          <a:p>
            <a:r>
              <a:rPr lang="fr-FR" dirty="0" smtClean="0"/>
              <a:t>MIS3690  Web Technologies  </a:t>
            </a:r>
            <a:r>
              <a:rPr lang="fr-FR" dirty="0" err="1" smtClean="0"/>
              <a:t>Fall</a:t>
            </a:r>
            <a:r>
              <a:rPr lang="fr-FR" dirty="0" smtClean="0"/>
              <a:t> </a:t>
            </a:r>
            <a:r>
              <a:rPr lang="fr-FR" dirty="0" smtClean="0"/>
              <a:t>2015</a:t>
            </a:r>
            <a:endParaRPr lang="fr-FR" dirty="0"/>
          </a:p>
        </p:txBody>
      </p:sp>
      <p:sp>
        <p:nvSpPr>
          <p:cNvPr id="6" name="Slide Number Placeholder 5"/>
          <p:cNvSpPr>
            <a:spLocks noGrp="1"/>
          </p:cNvSpPr>
          <p:nvPr>
            <p:ph type="sldNum" sz="quarter" idx="12"/>
          </p:nvPr>
        </p:nvSpPr>
        <p:spPr/>
        <p:txBody>
          <a:bodyPr/>
          <a:lstStyle>
            <a:lvl1pPr>
              <a:defRPr>
                <a:solidFill>
                  <a:schemeClr val="accent1">
                    <a:lumMod val="75000"/>
                  </a:schemeClr>
                </a:solidFill>
              </a:defRPr>
            </a:lvl1pPr>
          </a:lstStyle>
          <a:p>
            <a:fld id="{87DAAC80-F39E-4626-BAC3-8A9E75E5308B}" type="slidenum">
              <a:rPr lang="en-US" smtClean="0"/>
              <a:pPr/>
              <a:t>‹#›</a:t>
            </a:fld>
            <a:endParaRPr lang="en-US"/>
          </a:p>
        </p:txBody>
      </p:sp>
    </p:spTree>
    <p:extLst>
      <p:ext uri="{BB962C8B-B14F-4D97-AF65-F5344CB8AC3E}">
        <p14:creationId xmlns:p14="http://schemas.microsoft.com/office/powerpoint/2010/main" val="268749686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8092" y="55283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5559327" y="6494827"/>
            <a:ext cx="2133600" cy="365125"/>
          </a:xfrm>
        </p:spPr>
        <p:txBody>
          <a:bodyPr/>
          <a:lstStyle/>
          <a:p>
            <a:fld id="{62869588-C9CB-44F6-A3A0-E43FFBA5B2AB}" type="datetime1">
              <a:rPr lang="en-US" smtClean="0"/>
              <a:t>10/13/2015</a:t>
            </a:fld>
            <a:endParaRPr lang="en-US"/>
          </a:p>
        </p:txBody>
      </p:sp>
      <p:sp>
        <p:nvSpPr>
          <p:cNvPr id="6" name="Footer Placeholder 5"/>
          <p:cNvSpPr>
            <a:spLocks noGrp="1"/>
          </p:cNvSpPr>
          <p:nvPr>
            <p:ph type="ftr" sz="quarter" idx="11"/>
          </p:nvPr>
        </p:nvSpPr>
        <p:spPr>
          <a:xfrm>
            <a:off x="581192" y="6490501"/>
            <a:ext cx="4870585" cy="365125"/>
          </a:xfrm>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7" name="Slide Number Placeholder 6"/>
          <p:cNvSpPr>
            <a:spLocks noGrp="1"/>
          </p:cNvSpPr>
          <p:nvPr>
            <p:ph type="sldNum" sz="quarter" idx="12"/>
          </p:nvPr>
        </p:nvSpPr>
        <p:spPr>
          <a:xfrm>
            <a:off x="7800476" y="6494827"/>
            <a:ext cx="770468" cy="365125"/>
          </a:xfrm>
        </p:spPr>
        <p:txBody>
          <a:bodyPr/>
          <a:lstStyle/>
          <a:p>
            <a:fld id="{87DAAC80-F39E-4626-BAC3-8A9E75E5308B}" type="slidenum">
              <a:rPr lang="en-US" smtClean="0"/>
              <a:t>‹#›</a:t>
            </a:fld>
            <a:endParaRPr lang="en-US"/>
          </a:p>
        </p:txBody>
      </p:sp>
    </p:spTree>
    <p:extLst>
      <p:ext uri="{BB962C8B-B14F-4D97-AF65-F5344CB8AC3E}">
        <p14:creationId xmlns:p14="http://schemas.microsoft.com/office/powerpoint/2010/main" val="218299098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62C28FA-A933-48B4-A10C-17DAB762E584}" type="datetime1">
              <a:rPr lang="en-US" smtClean="0"/>
              <a:t>10/13/2015</a:t>
            </a:fld>
            <a:endParaRPr lang="en-US"/>
          </a:p>
        </p:txBody>
      </p:sp>
      <p:sp>
        <p:nvSpPr>
          <p:cNvPr id="8" name="Footer Placeholder 7"/>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9" name="Slide Number Placeholder 8"/>
          <p:cNvSpPr>
            <a:spLocks noGrp="1"/>
          </p:cNvSpPr>
          <p:nvPr>
            <p:ph type="sldNum" sz="quarter" idx="12"/>
          </p:nvPr>
        </p:nvSpPr>
        <p:spPr/>
        <p:txBody>
          <a:bodyPr/>
          <a:lstStyle/>
          <a:p>
            <a:fld id="{87DAAC80-F39E-4626-BAC3-8A9E75E5308B}" type="slidenum">
              <a:rPr lang="en-US" smtClean="0"/>
              <a:t>‹#›</a:t>
            </a:fld>
            <a:endParaRPr lang="en-US"/>
          </a:p>
        </p:txBody>
      </p:sp>
    </p:spTree>
    <p:extLst>
      <p:ext uri="{BB962C8B-B14F-4D97-AF65-F5344CB8AC3E}">
        <p14:creationId xmlns:p14="http://schemas.microsoft.com/office/powerpoint/2010/main" val="330379778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00E535F-2C3B-4211-8EAB-127E85C9AFBC}" type="datetime1">
              <a:rPr lang="en-US" smtClean="0"/>
              <a:t>10/13/2015</a:t>
            </a:fld>
            <a:endParaRPr lang="en-US"/>
          </a:p>
        </p:txBody>
      </p:sp>
      <p:sp>
        <p:nvSpPr>
          <p:cNvPr id="4" name="Footer Placeholder 3"/>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5" name="Slide Number Placeholder 4"/>
          <p:cNvSpPr>
            <a:spLocks noGrp="1"/>
          </p:cNvSpPr>
          <p:nvPr>
            <p:ph type="sldNum" sz="quarter" idx="12"/>
          </p:nvPr>
        </p:nvSpPr>
        <p:spPr/>
        <p:txBody>
          <a:bodyPr/>
          <a:lstStyle/>
          <a:p>
            <a:fld id="{87DAAC80-F39E-4626-BAC3-8A9E75E5308B}" type="slidenum">
              <a:rPr lang="en-US" smtClean="0"/>
              <a:t>‹#›</a:t>
            </a:fld>
            <a:endParaRPr lang="en-US"/>
          </a:p>
        </p:txBody>
      </p:sp>
    </p:spTree>
    <p:extLst>
      <p:ext uri="{BB962C8B-B14F-4D97-AF65-F5344CB8AC3E}">
        <p14:creationId xmlns:p14="http://schemas.microsoft.com/office/powerpoint/2010/main" val="931946016"/>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389F02-8CF9-40CA-8A79-4C08145DDC1B}" type="datetime1">
              <a:rPr lang="en-US" smtClean="0"/>
              <a:t>10/13/2015</a:t>
            </a:fld>
            <a:endParaRPr lang="en-US"/>
          </a:p>
        </p:txBody>
      </p:sp>
      <p:sp>
        <p:nvSpPr>
          <p:cNvPr id="3" name="Footer Placeholder 2"/>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4" name="Slide Number Placeholder 3"/>
          <p:cNvSpPr>
            <a:spLocks noGrp="1"/>
          </p:cNvSpPr>
          <p:nvPr>
            <p:ph type="sldNum" sz="quarter" idx="12"/>
          </p:nvPr>
        </p:nvSpPr>
        <p:spPr/>
        <p:txBody>
          <a:bodyPr/>
          <a:lstStyle/>
          <a:p>
            <a:fld id="{87DAAC80-F39E-4626-BAC3-8A9E75E5308B}" type="slidenum">
              <a:rPr lang="en-US" smtClean="0"/>
              <a:t>‹#›</a:t>
            </a:fld>
            <a:endParaRPr lang="en-US"/>
          </a:p>
        </p:txBody>
      </p:sp>
    </p:spTree>
    <p:extLst>
      <p:ext uri="{BB962C8B-B14F-4D97-AF65-F5344CB8AC3E}">
        <p14:creationId xmlns:p14="http://schemas.microsoft.com/office/powerpoint/2010/main" val="36505456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schemeClr>
                </a:solidFill>
              </a:defRPr>
            </a:lvl1pPr>
          </a:lstStyle>
          <a:p>
            <a:fld id="{1CCBE92F-DF98-4888-9218-439E49EC219E}" type="datetime1">
              <a:rPr lang="en-US" smtClean="0"/>
              <a:pPr/>
              <a:t>10/13/2015</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schemeClr>
                </a:solidFill>
              </a:defRPr>
            </a:lvl1pPr>
          </a:lstStyle>
          <a:p>
            <a:r>
              <a:rPr lang="fr-FR" dirty="0" smtClean="0"/>
              <a:t>MIS3690  Web Technologies  </a:t>
            </a:r>
            <a:r>
              <a:rPr lang="fr-FR" dirty="0" err="1" smtClean="0"/>
              <a:t>Fall</a:t>
            </a:r>
            <a:r>
              <a:rPr lang="fr-FR" dirty="0" smtClean="0"/>
              <a:t> </a:t>
            </a:r>
            <a:r>
              <a:rPr lang="fr-FR" dirty="0" smtClean="0"/>
              <a:t>2015</a:t>
            </a:r>
            <a:endParaRPr lang="fr-FR" dirty="0"/>
          </a:p>
        </p:txBody>
      </p:sp>
      <p:sp>
        <p:nvSpPr>
          <p:cNvPr id="7" name="Slide Number Placeholder 6"/>
          <p:cNvSpPr>
            <a:spLocks noGrp="1"/>
          </p:cNvSpPr>
          <p:nvPr>
            <p:ph type="sldNum" sz="quarter" idx="12"/>
          </p:nvPr>
        </p:nvSpPr>
        <p:spPr/>
        <p:txBody>
          <a:bodyPr/>
          <a:lstStyle>
            <a:lvl1pPr>
              <a:defRPr>
                <a:solidFill>
                  <a:schemeClr val="accent1">
                    <a:lumMod val="75000"/>
                  </a:schemeClr>
                </a:solidFill>
              </a:defRPr>
            </a:lvl1pPr>
          </a:lstStyle>
          <a:p>
            <a:fld id="{87DAAC80-F39E-4626-BAC3-8A9E75E5308B}" type="slidenum">
              <a:rPr lang="en-US" smtClean="0"/>
              <a:pPr/>
              <a:t>‹#›</a:t>
            </a:fld>
            <a:endParaRPr lang="en-US"/>
          </a:p>
        </p:txBody>
      </p:sp>
    </p:spTree>
    <p:extLst>
      <p:ext uri="{BB962C8B-B14F-4D97-AF65-F5344CB8AC3E}">
        <p14:creationId xmlns:p14="http://schemas.microsoft.com/office/powerpoint/2010/main" val="415325118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2F556C-8652-4C01-81F6-6C8131A0E49B}" type="datetime1">
              <a:rPr lang="en-US" smtClean="0"/>
              <a:t>10/13/2015</a:t>
            </a:fld>
            <a:endParaRPr lang="en-US"/>
          </a:p>
        </p:txBody>
      </p:sp>
      <p:sp>
        <p:nvSpPr>
          <p:cNvPr id="6" name="Footer Placeholder 5"/>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7" name="Slide Number Placeholder 6"/>
          <p:cNvSpPr>
            <a:spLocks noGrp="1"/>
          </p:cNvSpPr>
          <p:nvPr>
            <p:ph type="sldNum" sz="quarter" idx="12"/>
          </p:nvPr>
        </p:nvSpPr>
        <p:spPr/>
        <p:txBody>
          <a:bodyPr/>
          <a:lstStyle/>
          <a:p>
            <a:fld id="{87DAAC80-F39E-4626-BAC3-8A9E75E5308B}" type="slidenum">
              <a:rPr lang="en-US" smtClean="0"/>
              <a:t>‹#›</a:t>
            </a:fld>
            <a:endParaRPr lang="en-US"/>
          </a:p>
        </p:txBody>
      </p:sp>
    </p:spTree>
    <p:extLst>
      <p:ext uri="{BB962C8B-B14F-4D97-AF65-F5344CB8AC3E}">
        <p14:creationId xmlns:p14="http://schemas.microsoft.com/office/powerpoint/2010/main" val="262171236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09314"/>
            <a:ext cx="7989752" cy="1083329"/>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81192" y="1908952"/>
            <a:ext cx="7989752" cy="447621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559327" y="6494827"/>
            <a:ext cx="2133600" cy="365125"/>
          </a:xfrm>
          <a:prstGeom prst="rect">
            <a:avLst/>
          </a:prstGeom>
        </p:spPr>
        <p:txBody>
          <a:bodyPr vert="horz" lIns="91440" tIns="45720" rIns="91440" bIns="45720" rtlCol="0" anchor="ctr"/>
          <a:lstStyle>
            <a:lvl1pPr algn="r">
              <a:defRPr lang="en-US" sz="900" kern="1200" smtClean="0">
                <a:solidFill>
                  <a:schemeClr val="accent1">
                    <a:lumMod val="75000"/>
                  </a:schemeClr>
                </a:solidFill>
                <a:latin typeface="+mn-lt"/>
                <a:ea typeface="+mn-ea"/>
                <a:cs typeface="+mn-cs"/>
              </a:defRPr>
            </a:lvl1pPr>
          </a:lstStyle>
          <a:p>
            <a:fld id="{AFA719F6-BD59-4123-80CD-4452ABF17FEC}" type="datetime1">
              <a:rPr lang="en-US" smtClean="0"/>
              <a:pPr/>
              <a:t>10/13/2015</a:t>
            </a:fld>
            <a:endParaRPr lang="en-US" dirty="0"/>
          </a:p>
        </p:txBody>
      </p:sp>
      <p:sp>
        <p:nvSpPr>
          <p:cNvPr id="5" name="Footer Placeholder 4"/>
          <p:cNvSpPr>
            <a:spLocks noGrp="1"/>
          </p:cNvSpPr>
          <p:nvPr>
            <p:ph type="ftr" sz="quarter" idx="3"/>
          </p:nvPr>
        </p:nvSpPr>
        <p:spPr>
          <a:xfrm>
            <a:off x="581192" y="6490501"/>
            <a:ext cx="4870585" cy="365125"/>
          </a:xfrm>
          <a:prstGeom prst="rect">
            <a:avLst/>
          </a:prstGeom>
        </p:spPr>
        <p:txBody>
          <a:bodyPr vert="horz" lIns="91440" tIns="45720" rIns="91440" bIns="45720" rtlCol="0" anchor="ctr"/>
          <a:lstStyle>
            <a:lvl1pPr algn="l">
              <a:defRPr lang="fr-FR" sz="900" kern="1200" cap="all" dirty="0" smtClean="0">
                <a:solidFill>
                  <a:schemeClr val="accent1">
                    <a:lumMod val="75000"/>
                  </a:schemeClr>
                </a:solidFill>
                <a:latin typeface="+mn-lt"/>
                <a:ea typeface="+mn-ea"/>
                <a:cs typeface="+mn-cs"/>
              </a:defRPr>
            </a:lvl1pPr>
          </a:lstStyle>
          <a:p>
            <a:r>
              <a:rPr lang="fr-FR" dirty="0" smtClean="0"/>
              <a:t>MIS3690  Web Technologies  </a:t>
            </a:r>
            <a:r>
              <a:rPr lang="fr-FR" dirty="0" err="1" smtClean="0"/>
              <a:t>Fall</a:t>
            </a:r>
            <a:r>
              <a:rPr lang="fr-FR" dirty="0" smtClean="0"/>
              <a:t> </a:t>
            </a:r>
            <a:r>
              <a:rPr lang="fr-FR" dirty="0" smtClean="0"/>
              <a:t>2015</a:t>
            </a:r>
            <a:endParaRPr lang="fr-FR" dirty="0"/>
          </a:p>
        </p:txBody>
      </p:sp>
      <p:sp>
        <p:nvSpPr>
          <p:cNvPr id="6" name="Slide Number Placeholder 5"/>
          <p:cNvSpPr>
            <a:spLocks noGrp="1"/>
          </p:cNvSpPr>
          <p:nvPr>
            <p:ph type="sldNum" sz="quarter" idx="4"/>
          </p:nvPr>
        </p:nvSpPr>
        <p:spPr>
          <a:xfrm>
            <a:off x="7800476" y="6494827"/>
            <a:ext cx="770468" cy="365125"/>
          </a:xfrm>
          <a:prstGeom prst="rect">
            <a:avLst/>
          </a:prstGeom>
        </p:spPr>
        <p:txBody>
          <a:bodyPr vert="horz" lIns="91440" tIns="45720" rIns="91440" bIns="45720" rtlCol="0" anchor="ctr"/>
          <a:lstStyle>
            <a:lvl1pPr algn="r">
              <a:defRPr lang="en-US" sz="900" kern="1200" smtClean="0">
                <a:solidFill>
                  <a:schemeClr val="accent1">
                    <a:lumMod val="75000"/>
                  </a:schemeClr>
                </a:solidFill>
                <a:latin typeface="+mn-lt"/>
                <a:ea typeface="+mn-ea"/>
                <a:cs typeface="+mn-cs"/>
              </a:defRPr>
            </a:lvl1pPr>
          </a:lstStyle>
          <a:p>
            <a:fld id="{87DAAC80-F39E-4626-BAC3-8A9E75E5308B}" type="slidenum">
              <a:rPr lang="en-US" smtClean="0"/>
              <a:pPr/>
              <a:t>‹#›</a:t>
            </a:fld>
            <a:endParaRPr lang="en-US" dirty="0"/>
          </a:p>
        </p:txBody>
      </p:sp>
      <p:sp>
        <p:nvSpPr>
          <p:cNvPr id="9" name="Rectangle 8"/>
          <p:cNvSpPr/>
          <p:nvPr/>
        </p:nvSpPr>
        <p:spPr>
          <a:xfrm>
            <a:off x="448091" y="308470"/>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308470"/>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308470"/>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345970899"/>
      </p:ext>
    </p:extLst>
  </p:cSld>
  <p:clrMap bg1="lt1" tx1="dk1" bg2="lt2" tx2="dk2" accent1="accent1" accent2="accent2" accent3="accent3" accent4="accent4" accent5="accent5" accent6="accent6" hlink="hlink" folHlink="folHlink"/>
  <p:sldLayoutIdLst>
    <p:sldLayoutId id="2147484050" r:id="rId1"/>
    <p:sldLayoutId id="2147484051" r:id="rId2"/>
    <p:sldLayoutId id="2147484052" r:id="rId3"/>
    <p:sldLayoutId id="2147484053" r:id="rId4"/>
    <p:sldLayoutId id="2147484054" r:id="rId5"/>
    <p:sldLayoutId id="2147484055" r:id="rId6"/>
    <p:sldLayoutId id="2147484056" r:id="rId7"/>
    <p:sldLayoutId id="2147484057" r:id="rId8"/>
    <p:sldLayoutId id="2147484058" r:id="rId9"/>
    <p:sldLayoutId id="2147484059" r:id="rId10"/>
    <p:sldLayoutId id="2147484060" r:id="rId11"/>
  </p:sldLayoutIdLst>
  <p:timing>
    <p:tnLst>
      <p:par>
        <p:cTn id="1" dur="indefinite" restart="never" nodeType="tmRoot"/>
      </p:par>
    </p:tnLst>
  </p:timing>
  <p:hf hdr="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www.w3schools.com/js/tryit.asp?filename=tryjs_switch"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US" b="1" dirty="0"/>
              <a:t>MIS3690 Web </a:t>
            </a:r>
            <a:r>
              <a:rPr lang="en-US" b="1" dirty="0" smtClean="0"/>
              <a:t>Technologies</a:t>
            </a:r>
            <a:endParaRPr lang="en-US" dirty="0"/>
          </a:p>
        </p:txBody>
      </p:sp>
      <p:sp>
        <p:nvSpPr>
          <p:cNvPr id="3" name="Subtitle 2"/>
          <p:cNvSpPr>
            <a:spLocks noGrp="1"/>
          </p:cNvSpPr>
          <p:nvPr>
            <p:ph type="subTitle" idx="1"/>
          </p:nvPr>
        </p:nvSpPr>
        <p:spPr>
          <a:xfrm>
            <a:off x="581192" y="3402028"/>
            <a:ext cx="7989752" cy="1724864"/>
          </a:xfrm>
        </p:spPr>
        <p:txBody>
          <a:bodyPr>
            <a:normAutofit/>
          </a:bodyPr>
          <a:lstStyle/>
          <a:p>
            <a:pPr algn="ctr"/>
            <a:r>
              <a:rPr lang="en-US" b="1" dirty="0" smtClean="0"/>
              <a:t>Babson College</a:t>
            </a:r>
          </a:p>
          <a:p>
            <a:pPr algn="ctr"/>
            <a:r>
              <a:rPr lang="en-US" b="1" dirty="0" smtClean="0"/>
              <a:t>TOIM Division</a:t>
            </a:r>
          </a:p>
          <a:p>
            <a:pPr algn="ctr"/>
            <a:r>
              <a:rPr lang="en-US" b="1" dirty="0"/>
              <a:t>Fall </a:t>
            </a:r>
            <a:r>
              <a:rPr lang="en-US" b="1" dirty="0" smtClean="0"/>
              <a:t>2015</a:t>
            </a:r>
            <a:endParaRPr lang="en-US" b="1" dirty="0"/>
          </a:p>
          <a:p>
            <a:pPr algn="ctr"/>
            <a:endParaRPr lang="en-US" dirty="0">
              <a:solidFill>
                <a:schemeClr val="bg1"/>
              </a:solidFill>
            </a:endParaRPr>
          </a:p>
        </p:txBody>
      </p:sp>
      <p:sp>
        <p:nvSpPr>
          <p:cNvPr id="4" name="Date Placeholder 3"/>
          <p:cNvSpPr>
            <a:spLocks noGrp="1"/>
          </p:cNvSpPr>
          <p:nvPr>
            <p:ph type="dt" sz="half" idx="10"/>
          </p:nvPr>
        </p:nvSpPr>
        <p:spPr/>
        <p:txBody>
          <a:bodyPr/>
          <a:lstStyle/>
          <a:p>
            <a:fld id="{035F6172-4527-4F04-AEDF-B55ECA711C8F}"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a:t>
            </a:r>
            <a:r>
              <a:rPr lang="en-US" altLang="zh-CN" dirty="0" smtClean="0"/>
              <a:t>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t>1</a:t>
            </a:fld>
            <a:endParaRPr lang="en-US"/>
          </a:p>
        </p:txBody>
      </p:sp>
    </p:spTree>
    <p:extLst>
      <p:ext uri="{BB962C8B-B14F-4D97-AF65-F5344CB8AC3E}">
        <p14:creationId xmlns:p14="http://schemas.microsoft.com/office/powerpoint/2010/main" val="373798312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multiple JS statements</a:t>
            </a:r>
          </a:p>
        </p:txBody>
      </p:sp>
      <p:sp>
        <p:nvSpPr>
          <p:cNvPr id="3" name="Content Placeholder 2"/>
          <p:cNvSpPr>
            <a:spLocks noGrp="1"/>
          </p:cNvSpPr>
          <p:nvPr>
            <p:ph idx="1"/>
          </p:nvPr>
        </p:nvSpPr>
        <p:spPr/>
        <p:txBody>
          <a:bodyPr/>
          <a:lstStyle/>
          <a:p>
            <a:pPr marL="324000" lvl="1" indent="0">
              <a:buNone/>
            </a:pPr>
            <a:r>
              <a:rPr lang="en-US" dirty="0">
                <a:solidFill>
                  <a:schemeClr val="accent3">
                    <a:lumMod val="50000"/>
                  </a:schemeClr>
                </a:solidFill>
                <a:latin typeface="Consolas" panose="020B0609020204030204" pitchFamily="49" charset="0"/>
                <a:cs typeface="Consolas" panose="020B0609020204030204" pitchFamily="49" charset="0"/>
              </a:rPr>
              <a:t>if </a:t>
            </a:r>
            <a:r>
              <a:rPr lang="en-US" dirty="0" smtClean="0">
                <a:solidFill>
                  <a:schemeClr val="accent3">
                    <a:lumMod val="50000"/>
                  </a:schemeClr>
                </a:solidFill>
                <a:latin typeface="Consolas" panose="020B0609020204030204" pitchFamily="49" charset="0"/>
                <a:cs typeface="Consolas" panose="020B0609020204030204" pitchFamily="49" charset="0"/>
              </a:rPr>
              <a:t>(condition</a:t>
            </a:r>
            <a:r>
              <a:rPr lang="en-US" dirty="0">
                <a:solidFill>
                  <a:schemeClr val="accent3">
                    <a:lumMod val="50000"/>
                  </a:schemeClr>
                </a:solidFill>
                <a:latin typeface="Consolas" panose="020B0609020204030204" pitchFamily="49" charset="0"/>
                <a:cs typeface="Consolas" panose="020B0609020204030204" pitchFamily="49" charset="0"/>
              </a:rPr>
              <a:t>)</a:t>
            </a:r>
          </a:p>
          <a:p>
            <a:pPr marL="324000" lvl="1" indent="0">
              <a:buNone/>
            </a:pPr>
            <a:r>
              <a:rPr lang="en-US" dirty="0">
                <a:solidFill>
                  <a:schemeClr val="accent3">
                    <a:lumMod val="50000"/>
                  </a:schemeClr>
                </a:solidFill>
                <a:latin typeface="Consolas" panose="020B0609020204030204" pitchFamily="49" charset="0"/>
                <a:cs typeface="Consolas" panose="020B0609020204030204" pitchFamily="49" charset="0"/>
              </a:rPr>
              <a:t>{</a:t>
            </a:r>
          </a:p>
          <a:p>
            <a:pPr marL="594000" lvl="2" indent="0">
              <a:buNone/>
            </a:pPr>
            <a:r>
              <a:rPr lang="en-US" sz="1600" dirty="0" smtClean="0">
                <a:solidFill>
                  <a:schemeClr val="accent3">
                    <a:lumMod val="50000"/>
                  </a:schemeClr>
                </a:solidFill>
                <a:latin typeface="Consolas" panose="020B0609020204030204" pitchFamily="49" charset="0"/>
                <a:cs typeface="Consolas" panose="020B0609020204030204" pitchFamily="49" charset="0"/>
              </a:rPr>
              <a:t>//Statement </a:t>
            </a:r>
            <a:r>
              <a:rPr lang="en-US" sz="1600" dirty="0">
                <a:solidFill>
                  <a:schemeClr val="accent3">
                    <a:lumMod val="50000"/>
                  </a:schemeClr>
                </a:solidFill>
                <a:latin typeface="Consolas" panose="020B0609020204030204" pitchFamily="49" charset="0"/>
                <a:cs typeface="Consolas" panose="020B0609020204030204" pitchFamily="49" charset="0"/>
              </a:rPr>
              <a:t>1;</a:t>
            </a:r>
          </a:p>
          <a:p>
            <a:pPr marL="594000" lvl="2" indent="0">
              <a:buNone/>
            </a:pPr>
            <a:r>
              <a:rPr lang="en-US" sz="1600" dirty="0" smtClean="0">
                <a:solidFill>
                  <a:schemeClr val="accent3">
                    <a:lumMod val="50000"/>
                  </a:schemeClr>
                </a:solidFill>
                <a:latin typeface="Consolas" panose="020B0609020204030204" pitchFamily="49" charset="0"/>
                <a:cs typeface="Consolas" panose="020B0609020204030204" pitchFamily="49" charset="0"/>
              </a:rPr>
              <a:t>//Statement </a:t>
            </a:r>
            <a:r>
              <a:rPr lang="en-US" sz="1600" dirty="0">
                <a:solidFill>
                  <a:schemeClr val="accent3">
                    <a:lumMod val="50000"/>
                  </a:schemeClr>
                </a:solidFill>
                <a:latin typeface="Consolas" panose="020B0609020204030204" pitchFamily="49" charset="0"/>
                <a:cs typeface="Consolas" panose="020B0609020204030204" pitchFamily="49" charset="0"/>
              </a:rPr>
              <a:t>2;</a:t>
            </a:r>
          </a:p>
          <a:p>
            <a:pPr marL="594000" lvl="2" indent="0">
              <a:buNone/>
            </a:pPr>
            <a:r>
              <a:rPr lang="en-US" sz="1600" dirty="0" smtClean="0">
                <a:solidFill>
                  <a:schemeClr val="accent3">
                    <a:lumMod val="50000"/>
                  </a:schemeClr>
                </a:solidFill>
                <a:latin typeface="Consolas" panose="020B0609020204030204" pitchFamily="49" charset="0"/>
                <a:cs typeface="Consolas" panose="020B0609020204030204" pitchFamily="49" charset="0"/>
              </a:rPr>
              <a:t>//and </a:t>
            </a:r>
            <a:r>
              <a:rPr lang="en-US" sz="1600" dirty="0">
                <a:solidFill>
                  <a:schemeClr val="accent3">
                    <a:lumMod val="50000"/>
                  </a:schemeClr>
                </a:solidFill>
                <a:latin typeface="Consolas" panose="020B0609020204030204" pitchFamily="49" charset="0"/>
                <a:cs typeface="Consolas" panose="020B0609020204030204" pitchFamily="49" charset="0"/>
              </a:rPr>
              <a:t>a whole bunch </a:t>
            </a:r>
            <a:r>
              <a:rPr lang="en-US" sz="1600" dirty="0" smtClean="0">
                <a:solidFill>
                  <a:schemeClr val="accent3">
                    <a:lumMod val="50000"/>
                  </a:schemeClr>
                </a:solidFill>
                <a:latin typeface="Consolas" panose="020B0609020204030204" pitchFamily="49" charset="0"/>
                <a:cs typeface="Consolas" panose="020B0609020204030204" pitchFamily="49" charset="0"/>
              </a:rPr>
              <a:t>of JavaScript </a:t>
            </a:r>
            <a:r>
              <a:rPr lang="en-US" sz="1600" dirty="0">
                <a:solidFill>
                  <a:schemeClr val="accent3">
                    <a:lumMod val="50000"/>
                  </a:schemeClr>
                </a:solidFill>
                <a:latin typeface="Consolas" panose="020B0609020204030204" pitchFamily="49" charset="0"/>
                <a:cs typeface="Consolas" panose="020B0609020204030204" pitchFamily="49" charset="0"/>
              </a:rPr>
              <a:t>statements;</a:t>
            </a:r>
          </a:p>
          <a:p>
            <a:pPr marL="324000" lvl="1" indent="0">
              <a:buNone/>
            </a:pPr>
            <a:r>
              <a:rPr lang="en-US" dirty="0">
                <a:solidFill>
                  <a:schemeClr val="accent3">
                    <a:lumMod val="50000"/>
                  </a:schemeClr>
                </a:solidFill>
                <a:latin typeface="Consolas" panose="020B0609020204030204" pitchFamily="49" charset="0"/>
                <a:cs typeface="Consolas" panose="020B0609020204030204" pitchFamily="49" charset="0"/>
              </a:rPr>
              <a:t>}</a:t>
            </a:r>
          </a:p>
          <a:p>
            <a:r>
              <a:rPr lang="en-US" dirty="0"/>
              <a:t>The parenthesis allow you to put more than one statement. </a:t>
            </a:r>
            <a:endParaRPr lang="en-US" dirty="0" smtClean="0"/>
          </a:p>
          <a:p>
            <a:r>
              <a:rPr lang="en-US" dirty="0" smtClean="0"/>
              <a:t>All </a:t>
            </a:r>
            <a:r>
              <a:rPr lang="en-US" dirty="0"/>
              <a:t>of the statements will execute if the condition is met (i.e., condition is true).</a:t>
            </a:r>
          </a:p>
          <a:p>
            <a:endParaRPr lang="en-US" dirty="0"/>
          </a:p>
          <a:p>
            <a:endParaRPr lang="en-US" dirty="0"/>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10</a:t>
            </a:fld>
            <a:endParaRPr lang="en-US"/>
          </a:p>
        </p:txBody>
      </p:sp>
    </p:spTree>
    <p:extLst>
      <p:ext uri="{BB962C8B-B14F-4D97-AF65-F5344CB8AC3E}">
        <p14:creationId xmlns:p14="http://schemas.microsoft.com/office/powerpoint/2010/main" val="12696555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Adding alternate statements</a:t>
            </a:r>
          </a:p>
        </p:txBody>
      </p:sp>
      <p:sp>
        <p:nvSpPr>
          <p:cNvPr id="3" name="Content Placeholder 2"/>
          <p:cNvSpPr>
            <a:spLocks noGrp="1"/>
          </p:cNvSpPr>
          <p:nvPr>
            <p:ph idx="1"/>
          </p:nvPr>
        </p:nvSpPr>
        <p:spPr/>
        <p:txBody>
          <a:bodyPr>
            <a:normAutofit/>
          </a:bodyPr>
          <a:lstStyle/>
          <a:p>
            <a:pPr marL="0" indent="0">
              <a:buNone/>
            </a:pPr>
            <a:r>
              <a:rPr lang="en-US" sz="1700" dirty="0">
                <a:solidFill>
                  <a:schemeClr val="accent3">
                    <a:lumMod val="50000"/>
                  </a:schemeClr>
                </a:solidFill>
                <a:latin typeface="Consolas" panose="020B0609020204030204" pitchFamily="49" charset="0"/>
                <a:cs typeface="Consolas" panose="020B0609020204030204" pitchFamily="49" charset="0"/>
              </a:rPr>
              <a:t>if (condition)</a:t>
            </a:r>
          </a:p>
          <a:p>
            <a:pPr>
              <a:buNone/>
            </a:pPr>
            <a:r>
              <a:rPr lang="en-US" sz="1700" dirty="0">
                <a:solidFill>
                  <a:schemeClr val="accent3">
                    <a:lumMod val="50000"/>
                  </a:schemeClr>
                </a:solidFill>
                <a:latin typeface="Consolas" panose="020B0609020204030204" pitchFamily="49" charset="0"/>
                <a:cs typeface="Consolas" panose="020B0609020204030204" pitchFamily="49" charset="0"/>
              </a:rPr>
              <a:t>   {</a:t>
            </a:r>
            <a:br>
              <a:rPr lang="en-US" sz="1700" dirty="0">
                <a:solidFill>
                  <a:schemeClr val="accent3">
                    <a:lumMod val="50000"/>
                  </a:schemeClr>
                </a:solidFill>
                <a:latin typeface="Consolas" panose="020B0609020204030204" pitchFamily="49" charset="0"/>
                <a:cs typeface="Consolas" panose="020B0609020204030204" pitchFamily="49" charset="0"/>
              </a:rPr>
            </a:br>
            <a:r>
              <a:rPr lang="en-US" sz="1700" dirty="0">
                <a:solidFill>
                  <a:schemeClr val="accent3">
                    <a:lumMod val="50000"/>
                  </a:schemeClr>
                </a:solidFill>
                <a:latin typeface="Consolas" panose="020B0609020204030204" pitchFamily="49" charset="0"/>
                <a:cs typeface="Consolas" panose="020B0609020204030204" pitchFamily="49" charset="0"/>
              </a:rPr>
              <a:t>	</a:t>
            </a:r>
            <a:r>
              <a:rPr lang="en-US" sz="1700" dirty="0" smtClean="0">
                <a:solidFill>
                  <a:schemeClr val="accent3">
                    <a:lumMod val="50000"/>
                  </a:schemeClr>
                </a:solidFill>
                <a:latin typeface="Consolas" panose="020B0609020204030204" pitchFamily="49" charset="0"/>
                <a:cs typeface="Consolas" panose="020B0609020204030204" pitchFamily="49" charset="0"/>
              </a:rPr>
              <a:t>  //JS </a:t>
            </a:r>
            <a:r>
              <a:rPr lang="en-US" sz="1700" dirty="0">
                <a:solidFill>
                  <a:schemeClr val="accent3">
                    <a:lumMod val="50000"/>
                  </a:schemeClr>
                </a:solidFill>
                <a:latin typeface="Consolas" panose="020B0609020204030204" pitchFamily="49" charset="0"/>
                <a:cs typeface="Consolas" panose="020B0609020204030204" pitchFamily="49" charset="0"/>
              </a:rPr>
              <a:t>statements</a:t>
            </a:r>
            <a:br>
              <a:rPr lang="en-US" sz="1700" dirty="0">
                <a:solidFill>
                  <a:schemeClr val="accent3">
                    <a:lumMod val="50000"/>
                  </a:schemeClr>
                </a:solidFill>
                <a:latin typeface="Consolas" panose="020B0609020204030204" pitchFamily="49" charset="0"/>
                <a:cs typeface="Consolas" panose="020B0609020204030204" pitchFamily="49" charset="0"/>
              </a:rPr>
            </a:br>
            <a:r>
              <a:rPr lang="en-US" sz="1700" dirty="0">
                <a:solidFill>
                  <a:schemeClr val="accent3">
                    <a:lumMod val="50000"/>
                  </a:schemeClr>
                </a:solidFill>
                <a:latin typeface="Consolas" panose="020B0609020204030204" pitchFamily="49" charset="0"/>
                <a:cs typeface="Consolas" panose="020B0609020204030204" pitchFamily="49" charset="0"/>
              </a:rPr>
              <a:t>}</a:t>
            </a:r>
            <a:br>
              <a:rPr lang="en-US" sz="1700" dirty="0">
                <a:solidFill>
                  <a:schemeClr val="accent3">
                    <a:lumMod val="50000"/>
                  </a:schemeClr>
                </a:solidFill>
                <a:latin typeface="Consolas" panose="020B0609020204030204" pitchFamily="49" charset="0"/>
                <a:cs typeface="Consolas" panose="020B0609020204030204" pitchFamily="49" charset="0"/>
              </a:rPr>
            </a:br>
            <a:r>
              <a:rPr lang="en-US" sz="1700" dirty="0">
                <a:solidFill>
                  <a:schemeClr val="accent3">
                    <a:lumMod val="50000"/>
                  </a:schemeClr>
                </a:solidFill>
                <a:latin typeface="Consolas" panose="020B0609020204030204" pitchFamily="49" charset="0"/>
                <a:cs typeface="Consolas" panose="020B0609020204030204" pitchFamily="49" charset="0"/>
              </a:rPr>
              <a:t>else </a:t>
            </a:r>
          </a:p>
          <a:p>
            <a:pPr>
              <a:buNone/>
            </a:pPr>
            <a:r>
              <a:rPr lang="en-US" sz="1700" dirty="0">
                <a:solidFill>
                  <a:schemeClr val="accent3">
                    <a:lumMod val="50000"/>
                  </a:schemeClr>
                </a:solidFill>
                <a:latin typeface="Consolas" panose="020B0609020204030204" pitchFamily="49" charset="0"/>
                <a:cs typeface="Consolas" panose="020B0609020204030204" pitchFamily="49" charset="0"/>
              </a:rPr>
              <a:t>	{</a:t>
            </a:r>
            <a:br>
              <a:rPr lang="en-US" sz="1700" dirty="0">
                <a:solidFill>
                  <a:schemeClr val="accent3">
                    <a:lumMod val="50000"/>
                  </a:schemeClr>
                </a:solidFill>
                <a:latin typeface="Consolas" panose="020B0609020204030204" pitchFamily="49" charset="0"/>
                <a:cs typeface="Consolas" panose="020B0609020204030204" pitchFamily="49" charset="0"/>
              </a:rPr>
            </a:br>
            <a:r>
              <a:rPr lang="en-US" sz="1700" dirty="0">
                <a:solidFill>
                  <a:schemeClr val="accent3">
                    <a:lumMod val="50000"/>
                  </a:schemeClr>
                </a:solidFill>
                <a:latin typeface="Consolas" panose="020B0609020204030204" pitchFamily="49" charset="0"/>
                <a:cs typeface="Consolas" panose="020B0609020204030204" pitchFamily="49" charset="0"/>
              </a:rPr>
              <a:t>	</a:t>
            </a:r>
            <a:r>
              <a:rPr lang="en-US" sz="1700" dirty="0" smtClean="0">
                <a:solidFill>
                  <a:schemeClr val="accent3">
                    <a:lumMod val="50000"/>
                  </a:schemeClr>
                </a:solidFill>
                <a:latin typeface="Consolas" panose="020B0609020204030204" pitchFamily="49" charset="0"/>
                <a:cs typeface="Consolas" panose="020B0609020204030204" pitchFamily="49" charset="0"/>
              </a:rPr>
              <a:t>  //different </a:t>
            </a:r>
            <a:r>
              <a:rPr lang="en-US" sz="1700" dirty="0">
                <a:solidFill>
                  <a:schemeClr val="accent3">
                    <a:lumMod val="50000"/>
                  </a:schemeClr>
                </a:solidFill>
                <a:latin typeface="Consolas" panose="020B0609020204030204" pitchFamily="49" charset="0"/>
                <a:cs typeface="Consolas" panose="020B0609020204030204" pitchFamily="49" charset="0"/>
              </a:rPr>
              <a:t>JS statements</a:t>
            </a:r>
            <a:br>
              <a:rPr lang="en-US" sz="1700" dirty="0">
                <a:solidFill>
                  <a:schemeClr val="accent3">
                    <a:lumMod val="50000"/>
                  </a:schemeClr>
                </a:solidFill>
                <a:latin typeface="Consolas" panose="020B0609020204030204" pitchFamily="49" charset="0"/>
                <a:cs typeface="Consolas" panose="020B0609020204030204" pitchFamily="49" charset="0"/>
              </a:rPr>
            </a:br>
            <a:r>
              <a:rPr lang="en-US" sz="1700" dirty="0">
                <a:solidFill>
                  <a:schemeClr val="accent3">
                    <a:lumMod val="50000"/>
                  </a:schemeClr>
                </a:solidFill>
                <a:latin typeface="Consolas" panose="020B0609020204030204" pitchFamily="49" charset="0"/>
                <a:cs typeface="Consolas" panose="020B0609020204030204" pitchFamily="49" charset="0"/>
              </a:rPr>
              <a:t>}</a:t>
            </a:r>
          </a:p>
          <a:p>
            <a:pPr marL="306000" lvl="1"/>
            <a:r>
              <a:rPr lang="en-US" sz="1800" dirty="0"/>
              <a:t>If the condition is true, one set of statements is run</a:t>
            </a:r>
          </a:p>
          <a:p>
            <a:pPr marL="306000" lvl="1"/>
            <a:r>
              <a:rPr lang="en-US" sz="1800" dirty="0"/>
              <a:t>If the condition is false, a different set is run</a:t>
            </a:r>
          </a:p>
          <a:p>
            <a:endParaRPr lang="en-US" dirty="0"/>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11</a:t>
            </a:fld>
            <a:endParaRPr lang="en-US"/>
          </a:p>
        </p:txBody>
      </p:sp>
    </p:spTree>
    <p:extLst>
      <p:ext uri="{BB962C8B-B14F-4D97-AF65-F5344CB8AC3E}">
        <p14:creationId xmlns:p14="http://schemas.microsoft.com/office/powerpoint/2010/main" val="1706414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p:txBody>
          <a:bodyPr/>
          <a:lstStyle/>
          <a:p>
            <a:pPr>
              <a:buFont typeface="Wingdings" pitchFamily="2" charset="2"/>
              <a:buNone/>
            </a:pPr>
            <a:r>
              <a:rPr lang="en-US" sz="1700" dirty="0">
                <a:solidFill>
                  <a:schemeClr val="accent3">
                    <a:lumMod val="50000"/>
                  </a:schemeClr>
                </a:solidFill>
                <a:latin typeface="Consolas" panose="020B0609020204030204" pitchFamily="49" charset="0"/>
                <a:cs typeface="Consolas" panose="020B0609020204030204" pitchFamily="49" charset="0"/>
              </a:rPr>
              <a:t>if (x</a:t>
            </a:r>
            <a:r>
              <a:rPr lang="en-US" sz="1700" dirty="0" smtClean="0">
                <a:solidFill>
                  <a:schemeClr val="accent3">
                    <a:lumMod val="50000"/>
                  </a:schemeClr>
                </a:solidFill>
                <a:latin typeface="Consolas" panose="020B0609020204030204" pitchFamily="49" charset="0"/>
                <a:cs typeface="Consolas" panose="020B0609020204030204" pitchFamily="49" charset="0"/>
              </a:rPr>
              <a:t>=="male")</a:t>
            </a:r>
            <a:endParaRPr lang="en-US" sz="1700" dirty="0">
              <a:solidFill>
                <a:schemeClr val="accent3">
                  <a:lumMod val="50000"/>
                </a:schemeClr>
              </a:solidFill>
              <a:latin typeface="Consolas" panose="020B0609020204030204" pitchFamily="49" charset="0"/>
              <a:cs typeface="Consolas" panose="020B0609020204030204" pitchFamily="49" charset="0"/>
            </a:endParaRPr>
          </a:p>
          <a:p>
            <a:pPr>
              <a:buFont typeface="Wingdings" pitchFamily="2" charset="2"/>
              <a:buNone/>
            </a:pPr>
            <a:r>
              <a:rPr lang="en-US" sz="1700" dirty="0">
                <a:solidFill>
                  <a:schemeClr val="accent3">
                    <a:lumMod val="50000"/>
                  </a:schemeClr>
                </a:solidFill>
                <a:latin typeface="Consolas" panose="020B0609020204030204" pitchFamily="49" charset="0"/>
                <a:cs typeface="Consolas" panose="020B0609020204030204" pitchFamily="49" charset="0"/>
              </a:rPr>
              <a:t>	{ 	</a:t>
            </a:r>
            <a:endParaRPr lang="en-US" sz="1700" dirty="0" smtClean="0">
              <a:solidFill>
                <a:schemeClr val="accent3">
                  <a:lumMod val="50000"/>
                </a:schemeClr>
              </a:solidFill>
              <a:latin typeface="Consolas" panose="020B0609020204030204" pitchFamily="49" charset="0"/>
              <a:cs typeface="Consolas" panose="020B0609020204030204" pitchFamily="49" charset="0"/>
            </a:endParaRPr>
          </a:p>
          <a:p>
            <a:pPr>
              <a:buFont typeface="Wingdings" pitchFamily="2" charset="2"/>
              <a:buNone/>
            </a:pPr>
            <a:r>
              <a:rPr lang="en-US" sz="1700" dirty="0">
                <a:solidFill>
                  <a:schemeClr val="accent3">
                    <a:lumMod val="50000"/>
                  </a:schemeClr>
                </a:solidFill>
                <a:latin typeface="Consolas" panose="020B0609020204030204" pitchFamily="49" charset="0"/>
                <a:cs typeface="Consolas" panose="020B0609020204030204" pitchFamily="49" charset="0"/>
              </a:rPr>
              <a:t>	</a:t>
            </a:r>
            <a:r>
              <a:rPr lang="en-US" sz="1700" dirty="0" smtClean="0">
                <a:solidFill>
                  <a:schemeClr val="accent3">
                    <a:lumMod val="50000"/>
                  </a:schemeClr>
                </a:solidFill>
                <a:latin typeface="Consolas" panose="020B0609020204030204" pitchFamily="49" charset="0"/>
                <a:cs typeface="Consolas" panose="020B0609020204030204" pitchFamily="49" charset="0"/>
              </a:rPr>
              <a:t>	alert("Hello</a:t>
            </a:r>
            <a:r>
              <a:rPr lang="en-US" sz="1700" dirty="0">
                <a:solidFill>
                  <a:schemeClr val="accent3">
                    <a:lumMod val="50000"/>
                  </a:schemeClr>
                </a:solidFill>
                <a:latin typeface="Consolas" panose="020B0609020204030204" pitchFamily="49" charset="0"/>
                <a:cs typeface="Consolas" panose="020B0609020204030204" pitchFamily="49" charset="0"/>
              </a:rPr>
              <a:t>, sir</a:t>
            </a:r>
            <a:r>
              <a:rPr lang="en-US" sz="1700" dirty="0" smtClean="0">
                <a:solidFill>
                  <a:schemeClr val="accent3">
                    <a:lumMod val="50000"/>
                  </a:schemeClr>
                </a:solidFill>
                <a:latin typeface="Consolas" panose="020B0609020204030204" pitchFamily="49" charset="0"/>
                <a:cs typeface="Consolas" panose="020B0609020204030204" pitchFamily="49" charset="0"/>
              </a:rPr>
              <a:t>!");</a:t>
            </a:r>
            <a:endParaRPr lang="en-US" sz="1700" dirty="0">
              <a:solidFill>
                <a:schemeClr val="accent3">
                  <a:lumMod val="50000"/>
                </a:schemeClr>
              </a:solidFill>
              <a:latin typeface="Consolas" panose="020B0609020204030204" pitchFamily="49" charset="0"/>
              <a:cs typeface="Consolas" panose="020B0609020204030204" pitchFamily="49" charset="0"/>
            </a:endParaRPr>
          </a:p>
          <a:p>
            <a:pPr>
              <a:buFont typeface="Wingdings" pitchFamily="2" charset="2"/>
              <a:buNone/>
            </a:pPr>
            <a:r>
              <a:rPr lang="en-US" sz="1700" dirty="0">
                <a:solidFill>
                  <a:schemeClr val="accent3">
                    <a:lumMod val="50000"/>
                  </a:schemeClr>
                </a:solidFill>
                <a:latin typeface="Consolas" panose="020B0609020204030204" pitchFamily="49" charset="0"/>
                <a:cs typeface="Consolas" panose="020B0609020204030204" pitchFamily="49" charset="0"/>
              </a:rPr>
              <a:t>		alert</a:t>
            </a:r>
            <a:r>
              <a:rPr lang="en-US" sz="1700" dirty="0" smtClean="0">
                <a:solidFill>
                  <a:schemeClr val="accent3">
                    <a:lumMod val="50000"/>
                  </a:schemeClr>
                </a:solidFill>
                <a:latin typeface="Consolas" panose="020B0609020204030204" pitchFamily="49" charset="0"/>
                <a:cs typeface="Consolas" panose="020B0609020204030204" pitchFamily="49" charset="0"/>
              </a:rPr>
              <a:t>("How </a:t>
            </a:r>
            <a:r>
              <a:rPr lang="en-US" sz="1700" dirty="0">
                <a:solidFill>
                  <a:schemeClr val="accent3">
                    <a:lumMod val="50000"/>
                  </a:schemeClr>
                </a:solidFill>
                <a:latin typeface="Consolas" panose="020B0609020204030204" pitchFamily="49" charset="0"/>
                <a:cs typeface="Consolas" panose="020B0609020204030204" pitchFamily="49" charset="0"/>
              </a:rPr>
              <a:t>old are you</a:t>
            </a:r>
            <a:r>
              <a:rPr lang="en-US" sz="1700" dirty="0" smtClean="0">
                <a:solidFill>
                  <a:schemeClr val="accent3">
                    <a:lumMod val="50000"/>
                  </a:schemeClr>
                </a:solidFill>
                <a:latin typeface="Consolas" panose="020B0609020204030204" pitchFamily="49" charset="0"/>
                <a:cs typeface="Consolas" panose="020B0609020204030204" pitchFamily="49" charset="0"/>
              </a:rPr>
              <a:t>?"); </a:t>
            </a:r>
            <a:endParaRPr lang="en-US" sz="1700" dirty="0">
              <a:solidFill>
                <a:schemeClr val="accent3">
                  <a:lumMod val="50000"/>
                </a:schemeClr>
              </a:solidFill>
              <a:latin typeface="Consolas" panose="020B0609020204030204" pitchFamily="49" charset="0"/>
              <a:cs typeface="Consolas" panose="020B0609020204030204" pitchFamily="49" charset="0"/>
            </a:endParaRPr>
          </a:p>
          <a:p>
            <a:pPr>
              <a:buFont typeface="Wingdings" pitchFamily="2" charset="2"/>
              <a:buNone/>
            </a:pPr>
            <a:r>
              <a:rPr lang="en-US" sz="1700" dirty="0" smtClean="0">
                <a:solidFill>
                  <a:schemeClr val="accent3">
                    <a:lumMod val="50000"/>
                  </a:schemeClr>
                </a:solidFill>
                <a:latin typeface="Consolas" panose="020B0609020204030204" pitchFamily="49" charset="0"/>
                <a:cs typeface="Consolas" panose="020B0609020204030204" pitchFamily="49" charset="0"/>
              </a:rPr>
              <a:t>}</a:t>
            </a:r>
            <a:endParaRPr lang="en-US" sz="1700" dirty="0">
              <a:solidFill>
                <a:schemeClr val="accent3">
                  <a:lumMod val="50000"/>
                </a:schemeClr>
              </a:solidFill>
              <a:latin typeface="Consolas" panose="020B0609020204030204" pitchFamily="49" charset="0"/>
              <a:cs typeface="Consolas" panose="020B0609020204030204" pitchFamily="49" charset="0"/>
            </a:endParaRPr>
          </a:p>
          <a:p>
            <a:pPr>
              <a:buFont typeface="Wingdings" pitchFamily="2" charset="2"/>
              <a:buNone/>
            </a:pPr>
            <a:r>
              <a:rPr lang="en-US" sz="1700" dirty="0">
                <a:solidFill>
                  <a:schemeClr val="accent3">
                    <a:lumMod val="50000"/>
                  </a:schemeClr>
                </a:solidFill>
                <a:latin typeface="Consolas" panose="020B0609020204030204" pitchFamily="49" charset="0"/>
                <a:cs typeface="Consolas" panose="020B0609020204030204" pitchFamily="49" charset="0"/>
              </a:rPr>
              <a:t>else</a:t>
            </a:r>
          </a:p>
          <a:p>
            <a:pPr>
              <a:buFont typeface="Wingdings" pitchFamily="2" charset="2"/>
              <a:buNone/>
            </a:pPr>
            <a:r>
              <a:rPr lang="en-US" sz="1700" dirty="0">
                <a:solidFill>
                  <a:schemeClr val="accent3">
                    <a:lumMod val="50000"/>
                  </a:schemeClr>
                </a:solidFill>
                <a:latin typeface="Consolas" panose="020B0609020204030204" pitchFamily="49" charset="0"/>
                <a:cs typeface="Consolas" panose="020B0609020204030204" pitchFamily="49" charset="0"/>
              </a:rPr>
              <a:t>	{ 	</a:t>
            </a:r>
            <a:endParaRPr lang="en-US" sz="1700" dirty="0" smtClean="0">
              <a:solidFill>
                <a:schemeClr val="accent3">
                  <a:lumMod val="50000"/>
                </a:schemeClr>
              </a:solidFill>
              <a:latin typeface="Consolas" panose="020B0609020204030204" pitchFamily="49" charset="0"/>
              <a:cs typeface="Consolas" panose="020B0609020204030204" pitchFamily="49" charset="0"/>
            </a:endParaRPr>
          </a:p>
          <a:p>
            <a:pPr>
              <a:buFont typeface="Wingdings" pitchFamily="2" charset="2"/>
              <a:buNone/>
            </a:pPr>
            <a:r>
              <a:rPr lang="en-US" sz="1700" dirty="0">
                <a:solidFill>
                  <a:schemeClr val="accent3">
                    <a:lumMod val="50000"/>
                  </a:schemeClr>
                </a:solidFill>
                <a:latin typeface="Consolas" panose="020B0609020204030204" pitchFamily="49" charset="0"/>
                <a:cs typeface="Consolas" panose="020B0609020204030204" pitchFamily="49" charset="0"/>
              </a:rPr>
              <a:t>	</a:t>
            </a:r>
            <a:r>
              <a:rPr lang="en-US" sz="1700" dirty="0" smtClean="0">
                <a:solidFill>
                  <a:schemeClr val="accent3">
                    <a:lumMod val="50000"/>
                  </a:schemeClr>
                </a:solidFill>
                <a:latin typeface="Consolas" panose="020B0609020204030204" pitchFamily="49" charset="0"/>
                <a:cs typeface="Consolas" panose="020B0609020204030204" pitchFamily="49" charset="0"/>
              </a:rPr>
              <a:t>	alert("Hello</a:t>
            </a:r>
            <a:r>
              <a:rPr lang="en-US" sz="1700" dirty="0">
                <a:solidFill>
                  <a:schemeClr val="accent3">
                    <a:lumMod val="50000"/>
                  </a:schemeClr>
                </a:solidFill>
                <a:latin typeface="Consolas" panose="020B0609020204030204" pitchFamily="49" charset="0"/>
                <a:cs typeface="Consolas" panose="020B0609020204030204" pitchFamily="49" charset="0"/>
              </a:rPr>
              <a:t>, madam</a:t>
            </a:r>
            <a:r>
              <a:rPr lang="en-US" sz="1700" dirty="0" smtClean="0">
                <a:solidFill>
                  <a:schemeClr val="accent3">
                    <a:lumMod val="50000"/>
                  </a:schemeClr>
                </a:solidFill>
                <a:latin typeface="Consolas" panose="020B0609020204030204" pitchFamily="49" charset="0"/>
                <a:cs typeface="Consolas" panose="020B0609020204030204" pitchFamily="49" charset="0"/>
              </a:rPr>
              <a:t>!");</a:t>
            </a:r>
            <a:endParaRPr lang="en-US" sz="1700" dirty="0">
              <a:solidFill>
                <a:schemeClr val="accent3">
                  <a:lumMod val="50000"/>
                </a:schemeClr>
              </a:solidFill>
              <a:latin typeface="Consolas" panose="020B0609020204030204" pitchFamily="49" charset="0"/>
              <a:cs typeface="Consolas" panose="020B0609020204030204" pitchFamily="49" charset="0"/>
            </a:endParaRPr>
          </a:p>
          <a:p>
            <a:pPr>
              <a:buFont typeface="Wingdings" pitchFamily="2" charset="2"/>
              <a:buNone/>
            </a:pPr>
            <a:r>
              <a:rPr lang="en-US" sz="1700" dirty="0">
                <a:solidFill>
                  <a:schemeClr val="accent3">
                    <a:lumMod val="50000"/>
                  </a:schemeClr>
                </a:solidFill>
                <a:latin typeface="Consolas" panose="020B0609020204030204" pitchFamily="49" charset="0"/>
                <a:cs typeface="Consolas" panose="020B0609020204030204" pitchFamily="49" charset="0"/>
              </a:rPr>
              <a:t>		alert</a:t>
            </a:r>
            <a:r>
              <a:rPr lang="en-US" sz="1700" dirty="0" smtClean="0">
                <a:solidFill>
                  <a:schemeClr val="accent3">
                    <a:lumMod val="50000"/>
                  </a:schemeClr>
                </a:solidFill>
                <a:latin typeface="Consolas" panose="020B0609020204030204" pitchFamily="49" charset="0"/>
                <a:cs typeface="Consolas" panose="020B0609020204030204" pitchFamily="49" charset="0"/>
              </a:rPr>
              <a:t>("You </a:t>
            </a:r>
            <a:r>
              <a:rPr lang="en-US" sz="1700" dirty="0">
                <a:solidFill>
                  <a:schemeClr val="accent3">
                    <a:lumMod val="50000"/>
                  </a:schemeClr>
                </a:solidFill>
                <a:latin typeface="Consolas" panose="020B0609020204030204" pitchFamily="49" charset="0"/>
                <a:cs typeface="Consolas" panose="020B0609020204030204" pitchFamily="49" charset="0"/>
              </a:rPr>
              <a:t>look really young</a:t>
            </a:r>
            <a:r>
              <a:rPr lang="en-US" sz="1700" dirty="0" smtClean="0">
                <a:solidFill>
                  <a:schemeClr val="accent3">
                    <a:lumMod val="50000"/>
                  </a:schemeClr>
                </a:solidFill>
                <a:latin typeface="Consolas" panose="020B0609020204030204" pitchFamily="49" charset="0"/>
                <a:cs typeface="Consolas" panose="020B0609020204030204" pitchFamily="49" charset="0"/>
              </a:rPr>
              <a:t>!"); </a:t>
            </a:r>
          </a:p>
          <a:p>
            <a:pPr>
              <a:buFont typeface="Wingdings" pitchFamily="2" charset="2"/>
              <a:buNone/>
            </a:pPr>
            <a:r>
              <a:rPr lang="en-US" sz="1700" dirty="0">
                <a:solidFill>
                  <a:schemeClr val="accent3">
                    <a:lumMod val="50000"/>
                  </a:schemeClr>
                </a:solidFill>
                <a:latin typeface="Consolas" panose="020B0609020204030204" pitchFamily="49" charset="0"/>
                <a:cs typeface="Consolas" panose="020B0609020204030204" pitchFamily="49" charset="0"/>
              </a:rPr>
              <a:t>	</a:t>
            </a:r>
            <a:r>
              <a:rPr lang="en-US" sz="1700" dirty="0" smtClean="0">
                <a:solidFill>
                  <a:schemeClr val="accent3">
                    <a:lumMod val="50000"/>
                  </a:schemeClr>
                </a:solidFill>
                <a:latin typeface="Consolas" panose="020B0609020204030204" pitchFamily="49" charset="0"/>
                <a:cs typeface="Consolas" panose="020B0609020204030204" pitchFamily="49" charset="0"/>
              </a:rPr>
              <a:t>}</a:t>
            </a:r>
            <a:endParaRPr lang="en-US" sz="1700" dirty="0">
              <a:solidFill>
                <a:schemeClr val="accent3">
                  <a:lumMod val="50000"/>
                </a:schemeClr>
              </a:solidFill>
              <a:latin typeface="Consolas" panose="020B0609020204030204" pitchFamily="49" charset="0"/>
              <a:cs typeface="Consolas" panose="020B0609020204030204" pitchFamily="49" charset="0"/>
            </a:endParaRPr>
          </a:p>
          <a:p>
            <a:endParaRPr lang="en-US" dirty="0"/>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12</a:t>
            </a:fld>
            <a:endParaRPr lang="en-US"/>
          </a:p>
        </p:txBody>
      </p:sp>
    </p:spTree>
    <p:extLst>
      <p:ext uri="{BB962C8B-B14F-4D97-AF65-F5344CB8AC3E}">
        <p14:creationId xmlns:p14="http://schemas.microsoft.com/office/powerpoint/2010/main" val="34116511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Branching With Else</a:t>
            </a:r>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13</a:t>
            </a:fld>
            <a:endParaRPr lang="en-US"/>
          </a:p>
        </p:txBody>
      </p:sp>
      <p:sp>
        <p:nvSpPr>
          <p:cNvPr id="7" name="Text Box 3"/>
          <p:cNvSpPr txBox="1">
            <a:spLocks noChangeArrowheads="1"/>
          </p:cNvSpPr>
          <p:nvPr/>
        </p:nvSpPr>
        <p:spPr bwMode="auto">
          <a:xfrm>
            <a:off x="3389313" y="2470150"/>
            <a:ext cx="1479550"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if (condition)</a:t>
            </a:r>
          </a:p>
        </p:txBody>
      </p:sp>
      <p:sp>
        <p:nvSpPr>
          <p:cNvPr id="8" name="Text Box 4"/>
          <p:cNvSpPr txBox="1">
            <a:spLocks noChangeArrowheads="1"/>
          </p:cNvSpPr>
          <p:nvPr/>
        </p:nvSpPr>
        <p:spPr bwMode="auto">
          <a:xfrm>
            <a:off x="3344863" y="5410200"/>
            <a:ext cx="1570037"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More JS Code</a:t>
            </a:r>
          </a:p>
        </p:txBody>
      </p:sp>
      <p:sp>
        <p:nvSpPr>
          <p:cNvPr id="9" name="Text Box 5"/>
          <p:cNvSpPr txBox="1">
            <a:spLocks noChangeArrowheads="1"/>
          </p:cNvSpPr>
          <p:nvPr/>
        </p:nvSpPr>
        <p:spPr bwMode="auto">
          <a:xfrm>
            <a:off x="5334000" y="3810000"/>
            <a:ext cx="1630363"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Some JS Code</a:t>
            </a:r>
          </a:p>
        </p:txBody>
      </p:sp>
      <p:sp>
        <p:nvSpPr>
          <p:cNvPr id="10" name="Text Box 6"/>
          <p:cNvSpPr txBox="1">
            <a:spLocks noChangeArrowheads="1"/>
          </p:cNvSpPr>
          <p:nvPr/>
        </p:nvSpPr>
        <p:spPr bwMode="auto">
          <a:xfrm>
            <a:off x="5105400" y="2819400"/>
            <a:ext cx="647700" cy="366713"/>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True</a:t>
            </a:r>
          </a:p>
        </p:txBody>
      </p:sp>
      <p:sp>
        <p:nvSpPr>
          <p:cNvPr id="11" name="Text Box 7"/>
          <p:cNvSpPr txBox="1">
            <a:spLocks noChangeArrowheads="1"/>
          </p:cNvSpPr>
          <p:nvPr/>
        </p:nvSpPr>
        <p:spPr bwMode="auto">
          <a:xfrm>
            <a:off x="2209800" y="2971800"/>
            <a:ext cx="698500" cy="366713"/>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False</a:t>
            </a:r>
          </a:p>
        </p:txBody>
      </p:sp>
      <p:sp>
        <p:nvSpPr>
          <p:cNvPr id="12" name="Line 9"/>
          <p:cNvSpPr>
            <a:spLocks noChangeShapeType="1"/>
          </p:cNvSpPr>
          <p:nvPr/>
        </p:nvSpPr>
        <p:spPr bwMode="auto">
          <a:xfrm>
            <a:off x="4648200" y="2819400"/>
            <a:ext cx="1524000" cy="9906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3" name="Line 10"/>
          <p:cNvSpPr>
            <a:spLocks noChangeShapeType="1"/>
          </p:cNvSpPr>
          <p:nvPr/>
        </p:nvSpPr>
        <p:spPr bwMode="auto">
          <a:xfrm flipH="1">
            <a:off x="4495800" y="4191000"/>
            <a:ext cx="1676400" cy="12192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4" name="Text Box 11"/>
          <p:cNvSpPr txBox="1">
            <a:spLocks noChangeArrowheads="1"/>
          </p:cNvSpPr>
          <p:nvPr/>
        </p:nvSpPr>
        <p:spPr bwMode="auto">
          <a:xfrm>
            <a:off x="1295400" y="3810000"/>
            <a:ext cx="2271713"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Some JS Code (else)</a:t>
            </a:r>
          </a:p>
        </p:txBody>
      </p:sp>
      <p:sp>
        <p:nvSpPr>
          <p:cNvPr id="15" name="Line 13"/>
          <p:cNvSpPr>
            <a:spLocks noChangeShapeType="1"/>
          </p:cNvSpPr>
          <p:nvPr/>
        </p:nvSpPr>
        <p:spPr bwMode="auto">
          <a:xfrm flipH="1">
            <a:off x="2057400" y="2819400"/>
            <a:ext cx="1524000" cy="9906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6" name="Line 14"/>
          <p:cNvSpPr>
            <a:spLocks noChangeShapeType="1"/>
          </p:cNvSpPr>
          <p:nvPr/>
        </p:nvSpPr>
        <p:spPr bwMode="auto">
          <a:xfrm>
            <a:off x="2057400" y="4191000"/>
            <a:ext cx="1676400" cy="12192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Tree>
    <p:extLst>
      <p:ext uri="{BB962C8B-B14F-4D97-AF65-F5344CB8AC3E}">
        <p14:creationId xmlns:p14="http://schemas.microsoft.com/office/powerpoint/2010/main" val="20052962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14</a:t>
            </a:fld>
            <a:endParaRPr lang="en-US"/>
          </a:p>
        </p:txBody>
      </p:sp>
      <p:pic>
        <p:nvPicPr>
          <p:cNvPr id="7" name="Picture 6"/>
          <p:cNvPicPr>
            <a:picLocks noChangeAspect="1"/>
          </p:cNvPicPr>
          <p:nvPr/>
        </p:nvPicPr>
        <p:blipFill>
          <a:blip r:embed="rId2"/>
          <a:stretch>
            <a:fillRect/>
          </a:stretch>
        </p:blipFill>
        <p:spPr>
          <a:xfrm>
            <a:off x="1" y="-5591"/>
            <a:ext cx="9149054" cy="6861791"/>
          </a:xfrm>
          <a:prstGeom prst="rect">
            <a:avLst/>
          </a:prstGeom>
        </p:spPr>
      </p:pic>
      <p:sp>
        <p:nvSpPr>
          <p:cNvPr id="13" name="TextBox 12"/>
          <p:cNvSpPr txBox="1"/>
          <p:nvPr/>
        </p:nvSpPr>
        <p:spPr>
          <a:xfrm>
            <a:off x="2506118" y="1363674"/>
            <a:ext cx="4697321" cy="1477328"/>
          </a:xfrm>
          <a:prstGeom prst="rect">
            <a:avLst/>
          </a:prstGeom>
          <a:noFill/>
        </p:spPr>
        <p:txBody>
          <a:bodyPr wrap="square" rtlCol="0">
            <a:spAutoFit/>
          </a:bodyPr>
          <a:lstStyle/>
          <a:p>
            <a:r>
              <a:rPr lang="en-US" dirty="0">
                <a:ln w="0"/>
                <a:effectLst>
                  <a:outerShdw blurRad="38100" dist="19050" dir="2700000" algn="tl" rotWithShape="0">
                    <a:schemeClr val="dk1">
                      <a:alpha val="40000"/>
                    </a:schemeClr>
                  </a:outerShdw>
                </a:effectLst>
              </a:rPr>
              <a:t>Two roads diverged in a wood, and </a:t>
            </a:r>
            <a:r>
              <a:rPr lang="en-US" dirty="0" smtClean="0">
                <a:ln w="0"/>
                <a:effectLst>
                  <a:outerShdw blurRad="38100" dist="19050" dir="2700000" algn="tl" rotWithShape="0">
                    <a:schemeClr val="dk1">
                      <a:alpha val="40000"/>
                    </a:schemeClr>
                  </a:outerShdw>
                </a:effectLst>
              </a:rPr>
              <a:t>I— </a:t>
            </a:r>
            <a:endParaRPr lang="en-US" dirty="0">
              <a:ln w="0"/>
              <a:effectLst>
                <a:outerShdw blurRad="38100" dist="19050" dir="2700000" algn="tl" rotWithShape="0">
                  <a:schemeClr val="dk1">
                    <a:alpha val="40000"/>
                  </a:schemeClr>
                </a:outerShdw>
              </a:effectLst>
            </a:endParaRPr>
          </a:p>
          <a:p>
            <a:r>
              <a:rPr lang="en-US" dirty="0" smtClean="0">
                <a:ln w="0"/>
                <a:effectLst>
                  <a:outerShdw blurRad="38100" dist="19050" dir="2700000" algn="tl" rotWithShape="0">
                    <a:schemeClr val="dk1">
                      <a:alpha val="40000"/>
                    </a:schemeClr>
                  </a:outerShdw>
                </a:effectLst>
              </a:rPr>
              <a:t>I </a:t>
            </a:r>
            <a:r>
              <a:rPr lang="en-US" dirty="0">
                <a:ln w="0"/>
                <a:effectLst>
                  <a:outerShdw blurRad="38100" dist="19050" dir="2700000" algn="tl" rotWithShape="0">
                    <a:schemeClr val="dk1">
                      <a:alpha val="40000"/>
                    </a:schemeClr>
                  </a:outerShdw>
                </a:effectLst>
              </a:rPr>
              <a:t>took the one less traveled by,	 </a:t>
            </a:r>
            <a:endParaRPr lang="en-US" dirty="0" smtClean="0">
              <a:ln w="0"/>
              <a:effectLst>
                <a:outerShdw blurRad="38100" dist="19050" dir="2700000" algn="tl" rotWithShape="0">
                  <a:schemeClr val="dk1">
                    <a:alpha val="40000"/>
                  </a:schemeClr>
                </a:outerShdw>
              </a:effectLst>
            </a:endParaRPr>
          </a:p>
          <a:p>
            <a:r>
              <a:rPr lang="en-US" dirty="0" smtClean="0">
                <a:ln w="0"/>
                <a:effectLst>
                  <a:outerShdw blurRad="38100" dist="19050" dir="2700000" algn="tl" rotWithShape="0">
                    <a:schemeClr val="dk1">
                      <a:alpha val="40000"/>
                    </a:schemeClr>
                  </a:outerShdw>
                </a:effectLst>
              </a:rPr>
              <a:t>And </a:t>
            </a:r>
            <a:r>
              <a:rPr lang="en-US" dirty="0">
                <a:ln w="0"/>
                <a:effectLst>
                  <a:outerShdw blurRad="38100" dist="19050" dir="2700000" algn="tl" rotWithShape="0">
                    <a:schemeClr val="dk1">
                      <a:alpha val="40000"/>
                    </a:schemeClr>
                  </a:outerShdw>
                </a:effectLst>
              </a:rPr>
              <a:t>that has made all the difference</a:t>
            </a:r>
            <a:r>
              <a:rPr lang="en-US" dirty="0" smtClean="0">
                <a:ln w="0"/>
                <a:effectLst>
                  <a:outerShdw blurRad="38100" dist="19050" dir="2700000" algn="tl" rotWithShape="0">
                    <a:schemeClr val="dk1">
                      <a:alpha val="40000"/>
                    </a:schemeClr>
                  </a:outerShdw>
                </a:effectLst>
              </a:rPr>
              <a:t>.</a:t>
            </a:r>
          </a:p>
          <a:p>
            <a:endParaRPr lang="en-US" dirty="0">
              <a:ln w="0"/>
              <a:effectLst>
                <a:outerShdw blurRad="38100" dist="19050" dir="2700000" algn="tl" rotWithShape="0">
                  <a:schemeClr val="dk1">
                    <a:alpha val="40000"/>
                  </a:schemeClr>
                </a:outerShdw>
              </a:effectLst>
            </a:endParaRPr>
          </a:p>
          <a:p>
            <a:r>
              <a:rPr lang="en-US" dirty="0" smtClean="0">
                <a:ln w="0"/>
                <a:effectLst>
                  <a:outerShdw blurRad="38100" dist="19050" dir="2700000" algn="tl" rotWithShape="0">
                    <a:schemeClr val="dk1">
                      <a:alpha val="40000"/>
                    </a:schemeClr>
                  </a:outerShdw>
                </a:effectLst>
              </a:rPr>
              <a:t>			--Robert Frost</a:t>
            </a:r>
            <a:endParaRPr lang="en-US"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411127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Complex Branching</a:t>
            </a:r>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15</a:t>
            </a:fld>
            <a:endParaRPr lang="en-US"/>
          </a:p>
        </p:txBody>
      </p:sp>
      <p:sp>
        <p:nvSpPr>
          <p:cNvPr id="7" name="Text Box 3"/>
          <p:cNvSpPr txBox="1">
            <a:spLocks noChangeArrowheads="1"/>
          </p:cNvSpPr>
          <p:nvPr/>
        </p:nvSpPr>
        <p:spPr bwMode="auto">
          <a:xfrm>
            <a:off x="4114800" y="2438400"/>
            <a:ext cx="995363" cy="36988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Variable</a:t>
            </a:r>
          </a:p>
        </p:txBody>
      </p:sp>
      <p:sp>
        <p:nvSpPr>
          <p:cNvPr id="8" name="Text Box 4"/>
          <p:cNvSpPr txBox="1">
            <a:spLocks noChangeArrowheads="1"/>
          </p:cNvSpPr>
          <p:nvPr/>
        </p:nvSpPr>
        <p:spPr bwMode="auto">
          <a:xfrm>
            <a:off x="3810000" y="5410200"/>
            <a:ext cx="1570038"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More JS Code</a:t>
            </a:r>
          </a:p>
        </p:txBody>
      </p:sp>
      <p:sp>
        <p:nvSpPr>
          <p:cNvPr id="9" name="Text Box 5"/>
          <p:cNvSpPr txBox="1">
            <a:spLocks noChangeArrowheads="1"/>
          </p:cNvSpPr>
          <p:nvPr/>
        </p:nvSpPr>
        <p:spPr bwMode="auto">
          <a:xfrm>
            <a:off x="6705600" y="3810000"/>
            <a:ext cx="1630363"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Some JS Code</a:t>
            </a:r>
          </a:p>
        </p:txBody>
      </p:sp>
      <p:sp>
        <p:nvSpPr>
          <p:cNvPr id="10" name="Text Box 10"/>
          <p:cNvSpPr txBox="1">
            <a:spLocks noChangeArrowheads="1"/>
          </p:cNvSpPr>
          <p:nvPr/>
        </p:nvSpPr>
        <p:spPr bwMode="auto">
          <a:xfrm>
            <a:off x="914400" y="3810000"/>
            <a:ext cx="1630363"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Some JS Code</a:t>
            </a:r>
          </a:p>
        </p:txBody>
      </p:sp>
      <p:sp>
        <p:nvSpPr>
          <p:cNvPr id="11" name="Text Box 14"/>
          <p:cNvSpPr txBox="1">
            <a:spLocks noChangeArrowheads="1"/>
          </p:cNvSpPr>
          <p:nvPr/>
        </p:nvSpPr>
        <p:spPr bwMode="auto">
          <a:xfrm>
            <a:off x="2819400" y="3810000"/>
            <a:ext cx="1630363"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Some JS Code</a:t>
            </a:r>
          </a:p>
        </p:txBody>
      </p:sp>
      <p:sp>
        <p:nvSpPr>
          <p:cNvPr id="12" name="Text Box 15"/>
          <p:cNvSpPr txBox="1">
            <a:spLocks noChangeArrowheads="1"/>
          </p:cNvSpPr>
          <p:nvPr/>
        </p:nvSpPr>
        <p:spPr bwMode="auto">
          <a:xfrm>
            <a:off x="4724400" y="3810000"/>
            <a:ext cx="1630363"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Some JS Code</a:t>
            </a:r>
          </a:p>
        </p:txBody>
      </p:sp>
      <p:sp>
        <p:nvSpPr>
          <p:cNvPr id="13" name="Line 16"/>
          <p:cNvSpPr>
            <a:spLocks noChangeShapeType="1"/>
          </p:cNvSpPr>
          <p:nvPr/>
        </p:nvSpPr>
        <p:spPr bwMode="auto">
          <a:xfrm flipH="1">
            <a:off x="1752600" y="2819400"/>
            <a:ext cx="2514600" cy="9906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4" name="Line 17"/>
          <p:cNvSpPr>
            <a:spLocks noChangeShapeType="1"/>
          </p:cNvSpPr>
          <p:nvPr/>
        </p:nvSpPr>
        <p:spPr bwMode="auto">
          <a:xfrm flipH="1">
            <a:off x="3581400" y="2819400"/>
            <a:ext cx="914400" cy="9906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5" name="Line 18"/>
          <p:cNvSpPr>
            <a:spLocks noChangeShapeType="1"/>
          </p:cNvSpPr>
          <p:nvPr/>
        </p:nvSpPr>
        <p:spPr bwMode="auto">
          <a:xfrm>
            <a:off x="4724400" y="2819400"/>
            <a:ext cx="914400" cy="9906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6" name="Line 19"/>
          <p:cNvSpPr>
            <a:spLocks noChangeShapeType="1"/>
          </p:cNvSpPr>
          <p:nvPr/>
        </p:nvSpPr>
        <p:spPr bwMode="auto">
          <a:xfrm>
            <a:off x="4876800" y="2819400"/>
            <a:ext cx="2743200" cy="9906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7" name="Line 20"/>
          <p:cNvSpPr>
            <a:spLocks noChangeShapeType="1"/>
          </p:cNvSpPr>
          <p:nvPr/>
        </p:nvSpPr>
        <p:spPr bwMode="auto">
          <a:xfrm>
            <a:off x="1752600" y="4191000"/>
            <a:ext cx="2209800" cy="12192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8" name="Line 21"/>
          <p:cNvSpPr>
            <a:spLocks noChangeShapeType="1"/>
          </p:cNvSpPr>
          <p:nvPr/>
        </p:nvSpPr>
        <p:spPr bwMode="auto">
          <a:xfrm>
            <a:off x="3581400" y="4191000"/>
            <a:ext cx="762000" cy="12192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9" name="Line 22"/>
          <p:cNvSpPr>
            <a:spLocks noChangeShapeType="1"/>
          </p:cNvSpPr>
          <p:nvPr/>
        </p:nvSpPr>
        <p:spPr bwMode="auto">
          <a:xfrm flipH="1">
            <a:off x="4724400" y="4191000"/>
            <a:ext cx="914400" cy="12192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20" name="Line 23"/>
          <p:cNvSpPr>
            <a:spLocks noChangeShapeType="1"/>
          </p:cNvSpPr>
          <p:nvPr/>
        </p:nvSpPr>
        <p:spPr bwMode="auto">
          <a:xfrm flipH="1">
            <a:off x="5105400" y="4191000"/>
            <a:ext cx="2514600" cy="12192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Tree>
    <p:extLst>
      <p:ext uri="{BB962C8B-B14F-4D97-AF65-F5344CB8AC3E}">
        <p14:creationId xmlns:p14="http://schemas.microsoft.com/office/powerpoint/2010/main" val="26856246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Complex Branching (switch)</a:t>
            </a:r>
          </a:p>
        </p:txBody>
      </p:sp>
      <p:sp>
        <p:nvSpPr>
          <p:cNvPr id="11" name="Content Placeholder 10"/>
          <p:cNvSpPr>
            <a:spLocks noGrp="1"/>
          </p:cNvSpPr>
          <p:nvPr>
            <p:ph sz="half" idx="1"/>
          </p:nvPr>
        </p:nvSpPr>
        <p:spPr/>
        <p:txBody>
          <a:bodyPr anchor="t">
            <a:normAutofit fontScale="55000" lnSpcReduction="20000"/>
          </a:bodyPr>
          <a:lstStyle/>
          <a:p>
            <a:pPr>
              <a:lnSpc>
                <a:spcPct val="120000"/>
              </a:lnSpc>
            </a:pPr>
            <a:r>
              <a:rPr lang="en-US" sz="3300" dirty="0"/>
              <a:t>Syntax: see </a:t>
            </a:r>
            <a:r>
              <a:rPr lang="en-US" sz="3300" dirty="0">
                <a:sym typeface="Wingdings" pitchFamily="2" charset="2"/>
              </a:rPr>
              <a:t></a:t>
            </a:r>
          </a:p>
          <a:p>
            <a:pPr>
              <a:lnSpc>
                <a:spcPct val="120000"/>
              </a:lnSpc>
            </a:pPr>
            <a:r>
              <a:rPr lang="en-US" sz="3300" dirty="0">
                <a:sym typeface="Wingdings" pitchFamily="2" charset="2"/>
              </a:rPr>
              <a:t>variable is compared to each case</a:t>
            </a:r>
          </a:p>
          <a:p>
            <a:pPr>
              <a:lnSpc>
                <a:spcPct val="120000"/>
              </a:lnSpc>
            </a:pPr>
            <a:r>
              <a:rPr lang="en-US" sz="3300" dirty="0">
                <a:sym typeface="Wingdings" pitchFamily="2" charset="2"/>
              </a:rPr>
              <a:t>Upon match, corresponding JS statements run</a:t>
            </a:r>
          </a:p>
          <a:p>
            <a:pPr>
              <a:lnSpc>
                <a:spcPct val="120000"/>
              </a:lnSpc>
            </a:pPr>
            <a:r>
              <a:rPr lang="en-US" sz="3300" dirty="0">
                <a:sym typeface="Wingdings" pitchFamily="2" charset="2"/>
              </a:rPr>
              <a:t>If no match, default statements </a:t>
            </a:r>
            <a:r>
              <a:rPr lang="en-US" sz="3300" dirty="0" smtClean="0">
                <a:sym typeface="Wingdings" pitchFamily="2" charset="2"/>
              </a:rPr>
              <a:t>run</a:t>
            </a:r>
          </a:p>
          <a:p>
            <a:pPr>
              <a:lnSpc>
                <a:spcPct val="120000"/>
              </a:lnSpc>
            </a:pPr>
            <a:endParaRPr lang="en-US" sz="3300" dirty="0">
              <a:sym typeface="Wingdings" pitchFamily="2" charset="2"/>
            </a:endParaRPr>
          </a:p>
          <a:p>
            <a:pPr>
              <a:lnSpc>
                <a:spcPct val="120000"/>
              </a:lnSpc>
            </a:pPr>
            <a:r>
              <a:rPr lang="en-US" sz="3300" dirty="0">
                <a:sym typeface="Wingdings" pitchFamily="2" charset="2"/>
                <a:hlinkClick r:id="rId2"/>
              </a:rPr>
              <a:t>http://</a:t>
            </a:r>
            <a:r>
              <a:rPr lang="en-US" sz="3300" dirty="0" smtClean="0">
                <a:sym typeface="Wingdings" pitchFamily="2" charset="2"/>
                <a:hlinkClick r:id="rId2"/>
              </a:rPr>
              <a:t>www.w3schools.com/js/tryit.asp?filename=tryjs_switch</a:t>
            </a:r>
            <a:r>
              <a:rPr lang="en-US" sz="3300" dirty="0" smtClean="0">
                <a:sym typeface="Wingdings" pitchFamily="2" charset="2"/>
              </a:rPr>
              <a:t> </a:t>
            </a:r>
            <a:endParaRPr lang="en-US" sz="3300" dirty="0">
              <a:sym typeface="Wingdings" pitchFamily="2" charset="2"/>
            </a:endParaRPr>
          </a:p>
          <a:p>
            <a:pPr>
              <a:lnSpc>
                <a:spcPct val="120000"/>
              </a:lnSpc>
            </a:pPr>
            <a:endParaRPr lang="en-US" dirty="0"/>
          </a:p>
        </p:txBody>
      </p:sp>
      <p:sp>
        <p:nvSpPr>
          <p:cNvPr id="12" name="Content Placeholder 11"/>
          <p:cNvSpPr>
            <a:spLocks noGrp="1"/>
          </p:cNvSpPr>
          <p:nvPr>
            <p:ph sz="half" idx="2"/>
          </p:nvPr>
        </p:nvSpPr>
        <p:spPr>
          <a:xfrm>
            <a:off x="4663282" y="2228003"/>
            <a:ext cx="3907662" cy="4262498"/>
          </a:xfrm>
        </p:spPr>
        <p:txBody>
          <a:bodyPr anchor="t">
            <a:normAutofit fontScale="55000" lnSpcReduction="20000"/>
          </a:bodyPr>
          <a:lstStyle/>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switch (variable) {</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case value1:</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a:t>
            </a:r>
            <a:r>
              <a:rPr lang="en-US" sz="3100" dirty="0" smtClean="0">
                <a:solidFill>
                  <a:schemeClr val="accent3">
                    <a:lumMod val="50000"/>
                  </a:schemeClr>
                </a:solidFill>
                <a:latin typeface="Consolas" panose="020B0609020204030204" pitchFamily="49" charset="0"/>
                <a:cs typeface="Consolas" panose="020B0609020204030204" pitchFamily="49" charset="0"/>
              </a:rPr>
              <a:t>	</a:t>
            </a:r>
            <a:r>
              <a:rPr lang="en-US" sz="3100" dirty="0" smtClean="0">
                <a:solidFill>
                  <a:schemeClr val="accent3">
                    <a:lumMod val="50000"/>
                  </a:schemeClr>
                </a:solidFill>
                <a:latin typeface="Consolas" panose="020B0609020204030204" pitchFamily="49" charset="0"/>
                <a:cs typeface="Consolas" panose="020B0609020204030204" pitchFamily="49" charset="0"/>
              </a:rPr>
              <a:t>//JS </a:t>
            </a:r>
            <a:r>
              <a:rPr lang="en-US" sz="3100" dirty="0">
                <a:solidFill>
                  <a:schemeClr val="accent3">
                    <a:lumMod val="50000"/>
                  </a:schemeClr>
                </a:solidFill>
                <a:latin typeface="Consolas" panose="020B0609020204030204" pitchFamily="49" charset="0"/>
                <a:cs typeface="Consolas" panose="020B0609020204030204" pitchFamily="49" charset="0"/>
              </a:rPr>
              <a:t>statements;</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break;</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case value2:</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a:t>
            </a:r>
            <a:r>
              <a:rPr lang="en-US" sz="3100" dirty="0" smtClean="0">
                <a:solidFill>
                  <a:schemeClr val="accent3">
                    <a:lumMod val="50000"/>
                  </a:schemeClr>
                </a:solidFill>
                <a:latin typeface="Consolas" panose="020B0609020204030204" pitchFamily="49" charset="0"/>
                <a:cs typeface="Consolas" panose="020B0609020204030204" pitchFamily="49" charset="0"/>
              </a:rPr>
              <a:t>	</a:t>
            </a:r>
            <a:r>
              <a:rPr lang="en-US" sz="3100" dirty="0" smtClean="0">
                <a:solidFill>
                  <a:schemeClr val="accent3">
                    <a:lumMod val="50000"/>
                  </a:schemeClr>
                </a:solidFill>
                <a:latin typeface="Consolas" panose="020B0609020204030204" pitchFamily="49" charset="0"/>
                <a:cs typeface="Consolas" panose="020B0609020204030204" pitchFamily="49" charset="0"/>
              </a:rPr>
              <a:t>//JS </a:t>
            </a:r>
            <a:r>
              <a:rPr lang="en-US" sz="3100" dirty="0">
                <a:solidFill>
                  <a:schemeClr val="accent3">
                    <a:lumMod val="50000"/>
                  </a:schemeClr>
                </a:solidFill>
                <a:latin typeface="Consolas" panose="020B0609020204030204" pitchFamily="49" charset="0"/>
                <a:cs typeface="Consolas" panose="020B0609020204030204" pitchFamily="49" charset="0"/>
              </a:rPr>
              <a:t>statements;</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break;</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case value3:</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a:t>
            </a:r>
            <a:r>
              <a:rPr lang="en-US" sz="3100" dirty="0" smtClean="0">
                <a:solidFill>
                  <a:schemeClr val="accent3">
                    <a:lumMod val="50000"/>
                  </a:schemeClr>
                </a:solidFill>
                <a:latin typeface="Consolas" panose="020B0609020204030204" pitchFamily="49" charset="0"/>
                <a:cs typeface="Consolas" panose="020B0609020204030204" pitchFamily="49" charset="0"/>
              </a:rPr>
              <a:t>	</a:t>
            </a:r>
            <a:r>
              <a:rPr lang="en-US" sz="3100" dirty="0" smtClean="0">
                <a:solidFill>
                  <a:schemeClr val="accent3">
                    <a:lumMod val="50000"/>
                  </a:schemeClr>
                </a:solidFill>
                <a:latin typeface="Consolas" panose="020B0609020204030204" pitchFamily="49" charset="0"/>
                <a:cs typeface="Consolas" panose="020B0609020204030204" pitchFamily="49" charset="0"/>
              </a:rPr>
              <a:t>//JS </a:t>
            </a:r>
            <a:r>
              <a:rPr lang="en-US" sz="3100" dirty="0">
                <a:solidFill>
                  <a:schemeClr val="accent3">
                    <a:lumMod val="50000"/>
                  </a:schemeClr>
                </a:solidFill>
                <a:latin typeface="Consolas" panose="020B0609020204030204" pitchFamily="49" charset="0"/>
                <a:cs typeface="Consolas" panose="020B0609020204030204" pitchFamily="49" charset="0"/>
              </a:rPr>
              <a:t>statements;</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break;</a:t>
            </a:r>
          </a:p>
          <a:p>
            <a:pPr marL="0" indent="0">
              <a:lnSpc>
                <a:spcPct val="120000"/>
              </a:lnSpc>
              <a:spcBef>
                <a:spcPts val="0"/>
              </a:spcBef>
              <a:spcAft>
                <a:spcPts val="0"/>
              </a:spcAft>
              <a:buNone/>
            </a:pPr>
            <a:r>
              <a:rPr lang="en-US" sz="3100" dirty="0" smtClean="0">
                <a:solidFill>
                  <a:schemeClr val="accent3">
                    <a:lumMod val="50000"/>
                  </a:schemeClr>
                </a:solidFill>
                <a:latin typeface="Consolas" panose="020B0609020204030204" pitchFamily="49" charset="0"/>
                <a:cs typeface="Consolas" panose="020B0609020204030204" pitchFamily="49" charset="0"/>
              </a:rPr>
              <a:t>	…</a:t>
            </a:r>
            <a:endParaRPr lang="en-US" sz="3100" dirty="0">
              <a:solidFill>
                <a:schemeClr val="accent3">
                  <a:lumMod val="50000"/>
                </a:schemeClr>
              </a:solidFill>
              <a:latin typeface="Consolas" panose="020B0609020204030204" pitchFamily="49" charset="0"/>
              <a:cs typeface="Consolas" panose="020B0609020204030204" pitchFamily="49" charset="0"/>
            </a:endParaRPr>
          </a:p>
          <a:p>
            <a:pPr marL="0" indent="0">
              <a:lnSpc>
                <a:spcPct val="120000"/>
              </a:lnSpc>
              <a:spcBef>
                <a:spcPts val="0"/>
              </a:spcBef>
              <a:spcAft>
                <a:spcPts val="0"/>
              </a:spcAft>
              <a:buNone/>
            </a:pPr>
            <a:endParaRPr lang="en-US" sz="3100" dirty="0">
              <a:solidFill>
                <a:schemeClr val="accent3">
                  <a:lumMod val="50000"/>
                </a:schemeClr>
              </a:solidFill>
              <a:latin typeface="Consolas" panose="020B0609020204030204" pitchFamily="49" charset="0"/>
              <a:cs typeface="Consolas" panose="020B0609020204030204" pitchFamily="49" charset="0"/>
            </a:endParaRP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default:</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	</a:t>
            </a:r>
            <a:r>
              <a:rPr lang="en-US" sz="3100" dirty="0" smtClean="0">
                <a:solidFill>
                  <a:schemeClr val="accent3">
                    <a:lumMod val="50000"/>
                  </a:schemeClr>
                </a:solidFill>
                <a:latin typeface="Consolas" panose="020B0609020204030204" pitchFamily="49" charset="0"/>
                <a:cs typeface="Consolas" panose="020B0609020204030204" pitchFamily="49" charset="0"/>
              </a:rPr>
              <a:t>	</a:t>
            </a:r>
            <a:r>
              <a:rPr lang="en-US" sz="3100" dirty="0" smtClean="0">
                <a:solidFill>
                  <a:schemeClr val="accent3">
                    <a:lumMod val="50000"/>
                  </a:schemeClr>
                </a:solidFill>
                <a:latin typeface="Consolas" panose="020B0609020204030204" pitchFamily="49" charset="0"/>
                <a:cs typeface="Consolas" panose="020B0609020204030204" pitchFamily="49" charset="0"/>
              </a:rPr>
              <a:t>//JS </a:t>
            </a:r>
            <a:r>
              <a:rPr lang="en-US" sz="3100" dirty="0">
                <a:solidFill>
                  <a:schemeClr val="accent3">
                    <a:lumMod val="50000"/>
                  </a:schemeClr>
                </a:solidFill>
                <a:latin typeface="Consolas" panose="020B0609020204030204" pitchFamily="49" charset="0"/>
                <a:cs typeface="Consolas" panose="020B0609020204030204" pitchFamily="49" charset="0"/>
              </a:rPr>
              <a:t>statements;</a:t>
            </a:r>
          </a:p>
          <a:p>
            <a:pPr marL="0" indent="0">
              <a:lnSpc>
                <a:spcPct val="120000"/>
              </a:lnSpc>
              <a:spcBef>
                <a:spcPts val="0"/>
              </a:spcBef>
              <a:spcAft>
                <a:spcPts val="0"/>
              </a:spcAft>
              <a:buNone/>
            </a:pPr>
            <a:r>
              <a:rPr lang="en-US" sz="3100" dirty="0">
                <a:solidFill>
                  <a:schemeClr val="accent3">
                    <a:lumMod val="50000"/>
                  </a:schemeClr>
                </a:solidFill>
                <a:latin typeface="Consolas" panose="020B0609020204030204" pitchFamily="49" charset="0"/>
                <a:cs typeface="Consolas" panose="020B0609020204030204" pitchFamily="49" charset="0"/>
              </a:rPr>
              <a:t>}</a:t>
            </a:r>
          </a:p>
          <a:p>
            <a:pPr marL="0" indent="0">
              <a:lnSpc>
                <a:spcPct val="120000"/>
              </a:lnSpc>
              <a:spcBef>
                <a:spcPts val="0"/>
              </a:spcBef>
              <a:spcAft>
                <a:spcPts val="0"/>
              </a:spcAft>
              <a:buNone/>
            </a:pPr>
            <a:endParaRPr lang="en-US" dirty="0"/>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16</a:t>
            </a:fld>
            <a:endParaRPr lang="en-US"/>
          </a:p>
        </p:txBody>
      </p:sp>
    </p:spTree>
    <p:extLst>
      <p:ext uri="{BB962C8B-B14F-4D97-AF65-F5344CB8AC3E}">
        <p14:creationId xmlns:p14="http://schemas.microsoft.com/office/powerpoint/2010/main" val="2777080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Try this…..</a:t>
            </a:r>
          </a:p>
        </p:txBody>
      </p:sp>
      <p:sp>
        <p:nvSpPr>
          <p:cNvPr id="9" name="Content Placeholder 8"/>
          <p:cNvSpPr>
            <a:spLocks noGrp="1"/>
          </p:cNvSpPr>
          <p:nvPr>
            <p:ph idx="1"/>
          </p:nvPr>
        </p:nvSpPr>
        <p:spPr/>
        <p:txBody>
          <a:bodyPr/>
          <a:lstStyle/>
          <a:p>
            <a:r>
              <a:rPr lang="en-US" dirty="0"/>
              <a:t>Download </a:t>
            </a:r>
            <a:r>
              <a:rPr lang="en-US" dirty="0" smtClean="0">
                <a:solidFill>
                  <a:srgbClr val="00B0F0"/>
                </a:solidFill>
              </a:rPr>
              <a:t>CS14-InClass.htm</a:t>
            </a:r>
            <a:r>
              <a:rPr lang="en-US" dirty="0">
                <a:solidFill>
                  <a:srgbClr val="00B0F0"/>
                </a:solidFill>
              </a:rPr>
              <a:t>, thyme.jpg, clover.jpg, shamrock.jpg, and maple.jpg </a:t>
            </a:r>
            <a:r>
              <a:rPr lang="en-US" dirty="0"/>
              <a:t>from blackboard.</a:t>
            </a:r>
          </a:p>
          <a:p>
            <a:r>
              <a:rPr lang="en-US" dirty="0"/>
              <a:t>There is a blank image already placed for you. </a:t>
            </a:r>
          </a:p>
          <a:p>
            <a:r>
              <a:rPr lang="en-US" dirty="0"/>
              <a:t>Modify the page so that when the user clicks on the image: </a:t>
            </a:r>
          </a:p>
          <a:p>
            <a:r>
              <a:rPr lang="en-US" dirty="0"/>
              <a:t>A prompt asks the user for a leaf name: Thyme, Maple, Clover and Shamrock </a:t>
            </a:r>
          </a:p>
          <a:p>
            <a:r>
              <a:rPr lang="en-US" dirty="0"/>
              <a:t>Change the image so that the leaf that the user wanted is shown!</a:t>
            </a:r>
          </a:p>
          <a:p>
            <a:r>
              <a:rPr lang="en-US" dirty="0"/>
              <a:t>If the user enters anything else but the 4 choices, pop an alert saying that the input is incorrect.</a:t>
            </a:r>
          </a:p>
          <a:p>
            <a:r>
              <a:rPr lang="en-US" dirty="0"/>
              <a:t>Write this using Conditional statements</a:t>
            </a:r>
          </a:p>
          <a:p>
            <a:endParaRPr lang="en-US" dirty="0"/>
          </a:p>
        </p:txBody>
      </p:sp>
      <p:sp>
        <p:nvSpPr>
          <p:cNvPr id="5" name="Date Placeholder 4"/>
          <p:cNvSpPr>
            <a:spLocks noGrp="1"/>
          </p:cNvSpPr>
          <p:nvPr>
            <p:ph type="dt" sz="half" idx="10"/>
          </p:nvPr>
        </p:nvSpPr>
        <p:spPr/>
        <p:txBody>
          <a:bodyPr/>
          <a:lstStyle/>
          <a:p>
            <a:fld id="{62869588-C9CB-44F6-A3A0-E43FFBA5B2AB}" type="datetime1">
              <a:rPr lang="en-US" smtClean="0"/>
              <a:t>10/13/2015</a:t>
            </a:fld>
            <a:endParaRPr lang="en-US"/>
          </a:p>
        </p:txBody>
      </p:sp>
      <p:sp>
        <p:nvSpPr>
          <p:cNvPr id="6" name="Footer Placeholder 5"/>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7" name="Slide Number Placeholder 6"/>
          <p:cNvSpPr>
            <a:spLocks noGrp="1"/>
          </p:cNvSpPr>
          <p:nvPr>
            <p:ph type="sldNum" sz="quarter" idx="12"/>
          </p:nvPr>
        </p:nvSpPr>
        <p:spPr/>
        <p:txBody>
          <a:bodyPr/>
          <a:lstStyle/>
          <a:p>
            <a:fld id="{87DAAC80-F39E-4626-BAC3-8A9E75E5308B}" type="slidenum">
              <a:rPr lang="en-US" smtClean="0"/>
              <a:t>17</a:t>
            </a:fld>
            <a:endParaRPr lang="en-US"/>
          </a:p>
        </p:txBody>
      </p:sp>
    </p:spTree>
    <p:extLst>
      <p:ext uri="{BB962C8B-B14F-4D97-AF65-F5344CB8AC3E}">
        <p14:creationId xmlns:p14="http://schemas.microsoft.com/office/powerpoint/2010/main" val="2680621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Graded Homework #4</a:t>
            </a:r>
          </a:p>
        </p:txBody>
      </p:sp>
      <p:sp>
        <p:nvSpPr>
          <p:cNvPr id="3" name="Content Placeholder 2"/>
          <p:cNvSpPr>
            <a:spLocks noGrp="1"/>
          </p:cNvSpPr>
          <p:nvPr>
            <p:ph idx="1"/>
          </p:nvPr>
        </p:nvSpPr>
        <p:spPr/>
        <p:txBody>
          <a:bodyPr/>
          <a:lstStyle/>
          <a:p>
            <a:r>
              <a:rPr lang="en-US" dirty="0"/>
              <a:t>You are given a page with a blank image.</a:t>
            </a:r>
          </a:p>
          <a:p>
            <a:r>
              <a:rPr lang="en-US" dirty="0"/>
              <a:t>You are also given 4 images of animals </a:t>
            </a:r>
            <a:r>
              <a:rPr lang="en-US" dirty="0" smtClean="0"/>
              <a:t>- German </a:t>
            </a:r>
            <a:r>
              <a:rPr lang="en-US" dirty="0"/>
              <a:t>shepherd, penguin, snow leopard and lynx.</a:t>
            </a:r>
          </a:p>
          <a:p>
            <a:r>
              <a:rPr lang="en-US" dirty="0"/>
              <a:t>There are 4 buttons – one for each animal. The user may click on any of the 4 buttons. </a:t>
            </a:r>
            <a:r>
              <a:rPr lang="en-US" u="sng" dirty="0"/>
              <a:t>You must write one function.</a:t>
            </a:r>
          </a:p>
          <a:p>
            <a:r>
              <a:rPr lang="en-US" dirty="0"/>
              <a:t>Show the image based on the user’s response. In addition, change the heading on the page of the animal-name, change the image border color to green (shepherd), black (penguin), red (lynx) and yellow (leopard). Change the color of the button to the same color as the border depending on the animal chosen.</a:t>
            </a:r>
          </a:p>
          <a:p>
            <a:r>
              <a:rPr lang="en-US" dirty="0"/>
              <a:t>Write a function to enlarge the image by 75% when the user </a:t>
            </a:r>
            <a:r>
              <a:rPr lang="en-US" dirty="0" err="1" smtClean="0"/>
              <a:t>mouses</a:t>
            </a:r>
            <a:r>
              <a:rPr lang="en-US" dirty="0" smtClean="0"/>
              <a:t>-over </a:t>
            </a:r>
            <a:r>
              <a:rPr lang="en-US" dirty="0"/>
              <a:t>it and return it to normal size when the user </a:t>
            </a:r>
            <a:r>
              <a:rPr lang="en-US" dirty="0" err="1"/>
              <a:t>mouses</a:t>
            </a:r>
            <a:r>
              <a:rPr lang="en-US" dirty="0"/>
              <a:t>-out of the image.</a:t>
            </a:r>
          </a:p>
          <a:p>
            <a:endParaRPr lang="en-US" dirty="0"/>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18</a:t>
            </a:fld>
            <a:endParaRPr lang="en-US"/>
          </a:p>
        </p:txBody>
      </p:sp>
    </p:spTree>
    <p:extLst>
      <p:ext uri="{BB962C8B-B14F-4D97-AF65-F5344CB8AC3E}">
        <p14:creationId xmlns:p14="http://schemas.microsoft.com/office/powerpoint/2010/main" val="31791023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a:t>Conditional Statements </a:t>
            </a:r>
            <a:br>
              <a:rPr lang="en-US" dirty="0"/>
            </a:br>
            <a:r>
              <a:rPr lang="en-US" dirty="0" smtClean="0"/>
              <a:t>(or "Branching")</a:t>
            </a:r>
            <a:r>
              <a:rPr lang="en-US" dirty="0"/>
              <a:t/>
            </a:r>
            <a:br>
              <a:rPr lang="en-US" dirty="0"/>
            </a:br>
            <a:r>
              <a:rPr lang="en-US" dirty="0"/>
              <a:t>in JavaScript</a:t>
            </a:r>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2</a:t>
            </a:fld>
            <a:endParaRPr lang="en-US"/>
          </a:p>
        </p:txBody>
      </p:sp>
      <p:sp>
        <p:nvSpPr>
          <p:cNvPr id="2" name="Text Placeholder 1"/>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2276057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Non-Form Input: prompt()</a:t>
            </a:r>
          </a:p>
        </p:txBody>
      </p:sp>
      <p:sp>
        <p:nvSpPr>
          <p:cNvPr id="10" name="Content Placeholder 9"/>
          <p:cNvSpPr>
            <a:spLocks noGrp="1"/>
          </p:cNvSpPr>
          <p:nvPr>
            <p:ph idx="1"/>
          </p:nvPr>
        </p:nvSpPr>
        <p:spPr/>
        <p:txBody>
          <a:bodyPr>
            <a:normAutofit/>
          </a:bodyPr>
          <a:lstStyle/>
          <a:p>
            <a:r>
              <a:rPr lang="en-US" dirty="0"/>
              <a:t>Syntax:</a:t>
            </a:r>
          </a:p>
          <a:p>
            <a:pPr lvl="1"/>
            <a:r>
              <a:rPr lang="en-US" dirty="0" err="1">
                <a:solidFill>
                  <a:schemeClr val="accent3">
                    <a:lumMod val="50000"/>
                  </a:schemeClr>
                </a:solidFill>
                <a:latin typeface="Consolas" panose="020B0609020204030204" pitchFamily="49" charset="0"/>
                <a:cs typeface="Consolas" panose="020B0609020204030204" pitchFamily="49" charset="0"/>
              </a:rPr>
              <a:t>myVar</a:t>
            </a:r>
            <a:r>
              <a:rPr lang="en-US" dirty="0">
                <a:solidFill>
                  <a:schemeClr val="accent3">
                    <a:lumMod val="50000"/>
                  </a:schemeClr>
                </a:solidFill>
                <a:latin typeface="Consolas" panose="020B0609020204030204" pitchFamily="49" charset="0"/>
                <a:cs typeface="Consolas" panose="020B0609020204030204" pitchFamily="49" charset="0"/>
              </a:rPr>
              <a:t> = </a:t>
            </a:r>
            <a:r>
              <a:rPr lang="en-US" dirty="0">
                <a:solidFill>
                  <a:schemeClr val="accent3">
                    <a:lumMod val="50000"/>
                  </a:schemeClr>
                </a:solidFill>
                <a:latin typeface="Consolas" panose="020B0609020204030204" pitchFamily="49" charset="0"/>
                <a:cs typeface="Consolas" panose="020B0609020204030204" pitchFamily="49" charset="0"/>
              </a:rPr>
              <a:t>prompt("What is your name?", "your answer");</a:t>
            </a:r>
            <a:endParaRPr lang="en-US" dirty="0">
              <a:solidFill>
                <a:schemeClr val="accent3">
                  <a:lumMod val="50000"/>
                </a:schemeClr>
              </a:solidFill>
              <a:latin typeface="Consolas" panose="020B0609020204030204" pitchFamily="49" charset="0"/>
              <a:cs typeface="Consolas" panose="020B0609020204030204" pitchFamily="49" charset="0"/>
            </a:endParaRPr>
          </a:p>
          <a:p>
            <a:r>
              <a:rPr lang="en-US" dirty="0"/>
              <a:t>Behavior:</a:t>
            </a:r>
          </a:p>
          <a:p>
            <a:pPr lvl="1"/>
            <a:r>
              <a:rPr lang="en-US" dirty="0"/>
              <a:t>The messages pop up in a message box, as shown here</a:t>
            </a:r>
          </a:p>
          <a:p>
            <a:endParaRPr lang="en-US" dirty="0"/>
          </a:p>
          <a:p>
            <a:endParaRPr lang="en-US" dirty="0"/>
          </a:p>
          <a:p>
            <a:endParaRPr lang="en-US" dirty="0"/>
          </a:p>
          <a:p>
            <a:endParaRPr lang="en-US" dirty="0"/>
          </a:p>
          <a:p>
            <a:pPr lvl="1"/>
            <a:r>
              <a:rPr lang="en-US" dirty="0"/>
              <a:t>User enters response and clicks OK</a:t>
            </a:r>
          </a:p>
          <a:p>
            <a:pPr lvl="1"/>
            <a:r>
              <a:rPr lang="en-US" dirty="0"/>
              <a:t>The user’s response is stored in the variable </a:t>
            </a:r>
            <a:r>
              <a:rPr lang="en-US" dirty="0" smtClean="0"/>
              <a:t>"</a:t>
            </a:r>
            <a:r>
              <a:rPr lang="en-US" dirty="0" err="1" smtClean="0"/>
              <a:t>myVar</a:t>
            </a:r>
            <a:r>
              <a:rPr lang="en-US" dirty="0" smtClean="0"/>
              <a:t>"</a:t>
            </a:r>
            <a:endParaRPr lang="en-US" dirty="0"/>
          </a:p>
        </p:txBody>
      </p:sp>
      <p:sp>
        <p:nvSpPr>
          <p:cNvPr id="4" name="Date Placeholder 3"/>
          <p:cNvSpPr>
            <a:spLocks noGrp="1"/>
          </p:cNvSpPr>
          <p:nvPr>
            <p:ph type="dt" sz="half" idx="10"/>
          </p:nvPr>
        </p:nvSpPr>
        <p:spPr/>
        <p:txBody>
          <a:bodyPr/>
          <a:lstStyle/>
          <a:p>
            <a:fld id="{7625921F-6F97-4F94-AEAF-6F28968778A3}" type="datetime1">
              <a:rPr lang="en-US" smtClean="0"/>
              <a:pPr/>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fr-FR"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3</a:t>
            </a:fld>
            <a:endParaRPr lang="en-US"/>
          </a:p>
        </p:txBody>
      </p:sp>
      <p:pic>
        <p:nvPicPr>
          <p:cNvPr id="2" name="Picture 1"/>
          <p:cNvPicPr>
            <a:picLocks noChangeAspect="1"/>
          </p:cNvPicPr>
          <p:nvPr/>
        </p:nvPicPr>
        <p:blipFill>
          <a:blip r:embed="rId2"/>
          <a:stretch>
            <a:fillRect/>
          </a:stretch>
        </p:blipFill>
        <p:spPr>
          <a:xfrm>
            <a:off x="2316366" y="3598833"/>
            <a:ext cx="2867025" cy="1724025"/>
          </a:xfrm>
          <a:prstGeom prst="rect">
            <a:avLst/>
          </a:prstGeom>
        </p:spPr>
      </p:pic>
    </p:spTree>
    <p:extLst>
      <p:ext uri="{BB962C8B-B14F-4D97-AF65-F5344CB8AC3E}">
        <p14:creationId xmlns:p14="http://schemas.microsoft.com/office/powerpoint/2010/main" val="5815937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JavaScript </a:t>
            </a:r>
            <a:r>
              <a:rPr lang="en-US" dirty="0"/>
              <a:t>branching</a:t>
            </a:r>
          </a:p>
        </p:txBody>
      </p:sp>
      <p:sp>
        <p:nvSpPr>
          <p:cNvPr id="3" name="Content Placeholder 2"/>
          <p:cNvSpPr>
            <a:spLocks noGrp="1"/>
          </p:cNvSpPr>
          <p:nvPr>
            <p:ph idx="1"/>
          </p:nvPr>
        </p:nvSpPr>
        <p:spPr/>
        <p:txBody>
          <a:bodyPr/>
          <a:lstStyle/>
          <a:p>
            <a:r>
              <a:rPr lang="en-US" dirty="0"/>
              <a:t>Branching or Conditional Statements are used to do different things based on different conditions</a:t>
            </a:r>
          </a:p>
          <a:p>
            <a:r>
              <a:rPr lang="en-US" dirty="0"/>
              <a:t>Conditions</a:t>
            </a:r>
          </a:p>
          <a:p>
            <a:pPr lvl="1"/>
            <a:r>
              <a:rPr lang="en-US" dirty="0"/>
              <a:t>Arise from comparing two variables or values</a:t>
            </a:r>
          </a:p>
          <a:p>
            <a:pPr lvl="1"/>
            <a:r>
              <a:rPr lang="en-US" dirty="0"/>
              <a:t>Result is either true or false</a:t>
            </a:r>
          </a:p>
          <a:p>
            <a:r>
              <a:rPr lang="en-US" dirty="0"/>
              <a:t>Example:</a:t>
            </a:r>
          </a:p>
          <a:p>
            <a:pPr lvl="1"/>
            <a:r>
              <a:rPr lang="en-US" dirty="0"/>
              <a:t>If two values are the same, do something</a:t>
            </a:r>
          </a:p>
          <a:p>
            <a:pPr lvl="1"/>
            <a:r>
              <a:rPr lang="en-US" dirty="0"/>
              <a:t>If two values are different, do something else</a:t>
            </a:r>
          </a:p>
          <a:p>
            <a:r>
              <a:rPr lang="en-US" dirty="0"/>
              <a:t>Example:</a:t>
            </a:r>
          </a:p>
          <a:p>
            <a:pPr lvl="1"/>
            <a:r>
              <a:rPr lang="en-US" dirty="0"/>
              <a:t>If the password matches the user’s password then allow the user to login</a:t>
            </a:r>
          </a:p>
          <a:p>
            <a:pPr lvl="1"/>
            <a:r>
              <a:rPr lang="en-US" dirty="0"/>
              <a:t>If the password does not match, then don’t permit login</a:t>
            </a:r>
          </a:p>
          <a:p>
            <a:endParaRPr lang="en-US" dirty="0"/>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4</a:t>
            </a:fld>
            <a:endParaRPr lang="en-US"/>
          </a:p>
        </p:txBody>
      </p:sp>
    </p:spTree>
    <p:extLst>
      <p:ext uri="{BB962C8B-B14F-4D97-AF65-F5344CB8AC3E}">
        <p14:creationId xmlns:p14="http://schemas.microsoft.com/office/powerpoint/2010/main" val="29807926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Branching Applications</a:t>
            </a:r>
          </a:p>
        </p:txBody>
      </p:sp>
      <p:sp>
        <p:nvSpPr>
          <p:cNvPr id="3" name="Content Placeholder 2"/>
          <p:cNvSpPr>
            <a:spLocks noGrp="1"/>
          </p:cNvSpPr>
          <p:nvPr>
            <p:ph idx="1"/>
          </p:nvPr>
        </p:nvSpPr>
        <p:spPr/>
        <p:txBody>
          <a:bodyPr>
            <a:normAutofit/>
          </a:bodyPr>
          <a:lstStyle/>
          <a:p>
            <a:pPr>
              <a:lnSpc>
                <a:spcPct val="90000"/>
              </a:lnSpc>
            </a:pPr>
            <a:r>
              <a:rPr lang="en-US" sz="2000" dirty="0" smtClean="0"/>
              <a:t>Change </a:t>
            </a:r>
            <a:r>
              <a:rPr lang="en-US" sz="2000" dirty="0"/>
              <a:t>HTML depending on </a:t>
            </a:r>
            <a:r>
              <a:rPr lang="en-US" sz="2000" dirty="0" smtClean="0"/>
              <a:t>browser</a:t>
            </a:r>
          </a:p>
          <a:p>
            <a:pPr>
              <a:lnSpc>
                <a:spcPct val="90000"/>
              </a:lnSpc>
            </a:pPr>
            <a:r>
              <a:rPr lang="en-US" sz="2000" dirty="0" smtClean="0"/>
              <a:t>Make </a:t>
            </a:r>
            <a:r>
              <a:rPr lang="en-US" sz="2000" dirty="0"/>
              <a:t>form dynamic</a:t>
            </a:r>
          </a:p>
          <a:p>
            <a:pPr lvl="1">
              <a:lnSpc>
                <a:spcPct val="90000"/>
              </a:lnSpc>
            </a:pPr>
            <a:r>
              <a:rPr lang="en-US" sz="1800" dirty="0"/>
              <a:t>Depending on state, provide choice of cities</a:t>
            </a:r>
          </a:p>
          <a:p>
            <a:pPr lvl="1">
              <a:lnSpc>
                <a:spcPct val="90000"/>
              </a:lnSpc>
            </a:pPr>
            <a:r>
              <a:rPr lang="en-US" sz="1800" dirty="0"/>
              <a:t>Depending on month, provide choice of </a:t>
            </a:r>
            <a:r>
              <a:rPr lang="en-US" sz="1800" dirty="0" smtClean="0"/>
              <a:t>dates</a:t>
            </a:r>
            <a:endParaRPr lang="en-US" sz="1800" dirty="0"/>
          </a:p>
          <a:p>
            <a:pPr>
              <a:lnSpc>
                <a:spcPct val="90000"/>
              </a:lnSpc>
            </a:pPr>
            <a:r>
              <a:rPr lang="en-US" sz="2000" dirty="0"/>
              <a:t>Act based on what the user types in</a:t>
            </a:r>
          </a:p>
          <a:p>
            <a:pPr lvl="1">
              <a:lnSpc>
                <a:spcPct val="90000"/>
              </a:lnSpc>
            </a:pPr>
            <a:r>
              <a:rPr lang="en-US" sz="1800" dirty="0"/>
              <a:t>If user enters </a:t>
            </a:r>
            <a:r>
              <a:rPr lang="en-US" sz="1800" i="1" dirty="0"/>
              <a:t>value1</a:t>
            </a:r>
            <a:r>
              <a:rPr lang="en-US" sz="1800" dirty="0"/>
              <a:t>, then do </a:t>
            </a:r>
            <a:r>
              <a:rPr lang="en-US" sz="1800" i="1" dirty="0"/>
              <a:t>action1</a:t>
            </a:r>
          </a:p>
          <a:p>
            <a:pPr lvl="1">
              <a:lnSpc>
                <a:spcPct val="90000"/>
              </a:lnSpc>
            </a:pPr>
            <a:r>
              <a:rPr lang="en-US" sz="1800" dirty="0"/>
              <a:t>If the user enters </a:t>
            </a:r>
            <a:r>
              <a:rPr lang="en-US" sz="1800" i="1" dirty="0"/>
              <a:t>value2</a:t>
            </a:r>
            <a:r>
              <a:rPr lang="en-US" sz="1800" dirty="0"/>
              <a:t>, then do </a:t>
            </a:r>
            <a:r>
              <a:rPr lang="en-US" sz="1800" i="1" dirty="0"/>
              <a:t>action2</a:t>
            </a:r>
          </a:p>
          <a:p>
            <a:pPr lvl="1">
              <a:lnSpc>
                <a:spcPct val="90000"/>
              </a:lnSpc>
            </a:pPr>
            <a:r>
              <a:rPr lang="en-US" sz="1800" dirty="0"/>
              <a:t>If the user enters nothing, then let the user know that he/she has to enter some value</a:t>
            </a:r>
          </a:p>
          <a:p>
            <a:endParaRPr lang="en-US" sz="1600" dirty="0"/>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5</a:t>
            </a:fld>
            <a:endParaRPr lang="en-US"/>
          </a:p>
        </p:txBody>
      </p:sp>
    </p:spTree>
    <p:extLst>
      <p:ext uri="{BB962C8B-B14F-4D97-AF65-F5344CB8AC3E}">
        <p14:creationId xmlns:p14="http://schemas.microsoft.com/office/powerpoint/2010/main" val="42406349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Conditional statements</a:t>
            </a:r>
          </a:p>
        </p:txBody>
      </p:sp>
      <p:sp>
        <p:nvSpPr>
          <p:cNvPr id="3" name="Content Placeholder 2"/>
          <p:cNvSpPr>
            <a:spLocks noGrp="1"/>
          </p:cNvSpPr>
          <p:nvPr>
            <p:ph idx="1"/>
          </p:nvPr>
        </p:nvSpPr>
        <p:spPr/>
        <p:txBody>
          <a:bodyPr>
            <a:normAutofit/>
          </a:bodyPr>
          <a:lstStyle/>
          <a:p>
            <a:pPr>
              <a:lnSpc>
                <a:spcPct val="90000"/>
              </a:lnSpc>
            </a:pPr>
            <a:r>
              <a:rPr lang="en-US" sz="2000" dirty="0"/>
              <a:t>Syntax</a:t>
            </a:r>
            <a:endParaRPr lang="en-US" sz="2400" dirty="0"/>
          </a:p>
          <a:p>
            <a:pPr lvl="1">
              <a:lnSpc>
                <a:spcPct val="90000"/>
              </a:lnSpc>
              <a:buNone/>
            </a:pPr>
            <a:r>
              <a:rPr lang="en-US" dirty="0">
                <a:solidFill>
                  <a:schemeClr val="accent3">
                    <a:lumMod val="50000"/>
                  </a:schemeClr>
                </a:solidFill>
                <a:latin typeface="Consolas" panose="020B0609020204030204" pitchFamily="49" charset="0"/>
                <a:cs typeface="Consolas" panose="020B0609020204030204" pitchFamily="49" charset="0"/>
              </a:rPr>
              <a:t>if (</a:t>
            </a:r>
            <a:r>
              <a:rPr lang="en-US" dirty="0" smtClean="0">
                <a:solidFill>
                  <a:schemeClr val="accent3">
                    <a:lumMod val="50000"/>
                  </a:schemeClr>
                </a:solidFill>
                <a:latin typeface="Consolas" panose="020B0609020204030204" pitchFamily="49" charset="0"/>
                <a:cs typeface="Consolas" panose="020B0609020204030204" pitchFamily="49" charset="0"/>
              </a:rPr>
              <a:t>condition</a:t>
            </a:r>
            <a:r>
              <a:rPr lang="en-US" dirty="0">
                <a:solidFill>
                  <a:schemeClr val="accent3">
                    <a:lumMod val="50000"/>
                  </a:schemeClr>
                </a:solidFill>
                <a:latin typeface="Consolas" panose="020B0609020204030204" pitchFamily="49" charset="0"/>
                <a:cs typeface="Consolas" panose="020B0609020204030204" pitchFamily="49" charset="0"/>
              </a:rPr>
              <a:t>)</a:t>
            </a:r>
          </a:p>
          <a:p>
            <a:pPr lvl="2">
              <a:lnSpc>
                <a:spcPct val="90000"/>
              </a:lnSpc>
              <a:buNone/>
            </a:pPr>
            <a:r>
              <a:rPr lang="en-US" sz="1600" dirty="0" smtClean="0">
                <a:solidFill>
                  <a:schemeClr val="accent3">
                    <a:lumMod val="50000"/>
                  </a:schemeClr>
                </a:solidFill>
                <a:latin typeface="Consolas" panose="020B0609020204030204" pitchFamily="49" charset="0"/>
                <a:cs typeface="Consolas" panose="020B0609020204030204" pitchFamily="49" charset="0"/>
              </a:rPr>
              <a:t>{</a:t>
            </a:r>
            <a:endParaRPr lang="en-US" sz="1600" dirty="0">
              <a:solidFill>
                <a:schemeClr val="accent3">
                  <a:lumMod val="50000"/>
                </a:schemeClr>
              </a:solidFill>
              <a:latin typeface="Consolas" panose="020B0609020204030204" pitchFamily="49" charset="0"/>
              <a:cs typeface="Consolas" panose="020B0609020204030204" pitchFamily="49" charset="0"/>
            </a:endParaRPr>
          </a:p>
          <a:p>
            <a:pPr lvl="3">
              <a:lnSpc>
                <a:spcPct val="90000"/>
              </a:lnSpc>
              <a:buNone/>
            </a:pPr>
            <a:r>
              <a:rPr lang="en-US" sz="1600" dirty="0" smtClean="0">
                <a:solidFill>
                  <a:schemeClr val="accent3">
                    <a:lumMod val="50000"/>
                  </a:schemeClr>
                </a:solidFill>
                <a:latin typeface="Consolas" panose="020B0609020204030204" pitchFamily="49" charset="0"/>
                <a:cs typeface="Consolas" panose="020B0609020204030204" pitchFamily="49" charset="0"/>
              </a:rPr>
              <a:t>//Some JavaScript </a:t>
            </a:r>
            <a:r>
              <a:rPr lang="en-US" sz="1600" dirty="0">
                <a:solidFill>
                  <a:schemeClr val="accent3">
                    <a:lumMod val="50000"/>
                  </a:schemeClr>
                </a:solidFill>
                <a:latin typeface="Consolas" panose="020B0609020204030204" pitchFamily="49" charset="0"/>
                <a:cs typeface="Consolas" panose="020B0609020204030204" pitchFamily="49" charset="0"/>
              </a:rPr>
              <a:t>statements</a:t>
            </a:r>
            <a:r>
              <a:rPr lang="en-US" sz="1600" dirty="0" smtClean="0">
                <a:solidFill>
                  <a:schemeClr val="accent3">
                    <a:lumMod val="50000"/>
                  </a:schemeClr>
                </a:solidFill>
                <a:latin typeface="Consolas" panose="020B0609020204030204" pitchFamily="49" charset="0"/>
                <a:cs typeface="Consolas" panose="020B0609020204030204" pitchFamily="49" charset="0"/>
              </a:rPr>
              <a:t>;</a:t>
            </a:r>
          </a:p>
          <a:p>
            <a:pPr lvl="2">
              <a:lnSpc>
                <a:spcPct val="90000"/>
              </a:lnSpc>
              <a:buNone/>
            </a:pPr>
            <a:r>
              <a:rPr lang="en-US" sz="1600" dirty="0" smtClean="0">
                <a:solidFill>
                  <a:schemeClr val="accent3">
                    <a:lumMod val="50000"/>
                  </a:schemeClr>
                </a:solidFill>
                <a:latin typeface="Consolas" panose="020B0609020204030204" pitchFamily="49" charset="0"/>
                <a:cs typeface="Consolas" panose="020B0609020204030204" pitchFamily="49" charset="0"/>
              </a:rPr>
              <a:t>}</a:t>
            </a:r>
            <a:endParaRPr lang="en-US" sz="1600" dirty="0">
              <a:solidFill>
                <a:schemeClr val="accent3">
                  <a:lumMod val="50000"/>
                </a:schemeClr>
              </a:solidFill>
              <a:latin typeface="Consolas" panose="020B0609020204030204" pitchFamily="49" charset="0"/>
              <a:cs typeface="Consolas" panose="020B0609020204030204" pitchFamily="49" charset="0"/>
            </a:endParaRPr>
          </a:p>
          <a:p>
            <a:pPr>
              <a:lnSpc>
                <a:spcPct val="90000"/>
              </a:lnSpc>
            </a:pPr>
            <a:r>
              <a:rPr lang="en-US" sz="2000" dirty="0"/>
              <a:t>Operation</a:t>
            </a:r>
          </a:p>
          <a:p>
            <a:pPr lvl="1">
              <a:lnSpc>
                <a:spcPct val="90000"/>
              </a:lnSpc>
            </a:pPr>
            <a:r>
              <a:rPr lang="en-US" sz="1800" dirty="0"/>
              <a:t>The statements are run only if the condition is true.  Otherwise, nothing happens</a:t>
            </a:r>
          </a:p>
          <a:p>
            <a:pPr>
              <a:lnSpc>
                <a:spcPct val="90000"/>
              </a:lnSpc>
            </a:pPr>
            <a:r>
              <a:rPr lang="en-US" sz="2000" dirty="0"/>
              <a:t>Example:</a:t>
            </a:r>
          </a:p>
          <a:p>
            <a:pPr marL="324000" lvl="1" indent="0">
              <a:lnSpc>
                <a:spcPct val="90000"/>
              </a:lnSpc>
              <a:buNone/>
            </a:pPr>
            <a:r>
              <a:rPr lang="en-US" dirty="0">
                <a:solidFill>
                  <a:schemeClr val="accent3">
                    <a:lumMod val="50000"/>
                  </a:schemeClr>
                </a:solidFill>
                <a:latin typeface="Consolas" panose="020B0609020204030204" pitchFamily="49" charset="0"/>
                <a:cs typeface="Consolas" panose="020B0609020204030204" pitchFamily="49" charset="0"/>
              </a:rPr>
              <a:t>if (x</a:t>
            </a:r>
            <a:r>
              <a:rPr lang="en-US" dirty="0" smtClean="0">
                <a:solidFill>
                  <a:schemeClr val="accent3">
                    <a:lumMod val="50000"/>
                  </a:schemeClr>
                </a:solidFill>
                <a:latin typeface="Consolas" panose="020B0609020204030204" pitchFamily="49" charset="0"/>
                <a:cs typeface="Consolas" panose="020B0609020204030204" pitchFamily="49" charset="0"/>
              </a:rPr>
              <a:t>=="male")</a:t>
            </a:r>
            <a:endParaRPr lang="en-US" dirty="0">
              <a:solidFill>
                <a:schemeClr val="accent3">
                  <a:lumMod val="50000"/>
                </a:schemeClr>
              </a:solidFill>
              <a:latin typeface="Consolas" panose="020B0609020204030204" pitchFamily="49" charset="0"/>
              <a:cs typeface="Consolas" panose="020B0609020204030204" pitchFamily="49" charset="0"/>
            </a:endParaRPr>
          </a:p>
          <a:p>
            <a:pPr marL="324000" lvl="1" indent="0">
              <a:lnSpc>
                <a:spcPct val="90000"/>
              </a:lnSpc>
              <a:buNone/>
            </a:pPr>
            <a:r>
              <a:rPr lang="en-US" dirty="0" smtClean="0">
                <a:solidFill>
                  <a:schemeClr val="accent3">
                    <a:lumMod val="50000"/>
                  </a:schemeClr>
                </a:solidFill>
                <a:latin typeface="Consolas" panose="020B0609020204030204" pitchFamily="49" charset="0"/>
                <a:cs typeface="Consolas" panose="020B0609020204030204" pitchFamily="49" charset="0"/>
              </a:rPr>
              <a:t>    alert</a:t>
            </a:r>
            <a:r>
              <a:rPr lang="en-US" dirty="0" smtClean="0">
                <a:solidFill>
                  <a:schemeClr val="accent3">
                    <a:lumMod val="50000"/>
                  </a:schemeClr>
                </a:solidFill>
                <a:latin typeface="Consolas" panose="020B0609020204030204" pitchFamily="49" charset="0"/>
                <a:cs typeface="Consolas" panose="020B0609020204030204" pitchFamily="49" charset="0"/>
              </a:rPr>
              <a:t>("Hello</a:t>
            </a:r>
            <a:r>
              <a:rPr lang="en-US" dirty="0">
                <a:solidFill>
                  <a:schemeClr val="accent3">
                    <a:lumMod val="50000"/>
                  </a:schemeClr>
                </a:solidFill>
                <a:latin typeface="Consolas" panose="020B0609020204030204" pitchFamily="49" charset="0"/>
                <a:cs typeface="Consolas" panose="020B0609020204030204" pitchFamily="49" charset="0"/>
              </a:rPr>
              <a:t>, sir</a:t>
            </a:r>
            <a:r>
              <a:rPr lang="en-US" dirty="0" smtClean="0">
                <a:solidFill>
                  <a:schemeClr val="accent3">
                    <a:lumMod val="50000"/>
                  </a:schemeClr>
                </a:solidFill>
                <a:latin typeface="Consolas" panose="020B0609020204030204" pitchFamily="49" charset="0"/>
                <a:cs typeface="Consolas" panose="020B0609020204030204" pitchFamily="49" charset="0"/>
              </a:rPr>
              <a:t>!");</a:t>
            </a:r>
            <a:endParaRPr lang="en-US" dirty="0">
              <a:solidFill>
                <a:schemeClr val="accent3">
                  <a:lumMod val="50000"/>
                </a:schemeClr>
              </a:solidFill>
              <a:latin typeface="Consolas" panose="020B0609020204030204" pitchFamily="49" charset="0"/>
              <a:cs typeface="Consolas" panose="020B0609020204030204" pitchFamily="49" charset="0"/>
            </a:endParaRPr>
          </a:p>
          <a:p>
            <a:endParaRPr lang="en-US" sz="1600" dirty="0"/>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6</a:t>
            </a:fld>
            <a:endParaRPr lang="en-US"/>
          </a:p>
        </p:txBody>
      </p:sp>
    </p:spTree>
    <p:extLst>
      <p:ext uri="{BB962C8B-B14F-4D97-AF65-F5344CB8AC3E}">
        <p14:creationId xmlns:p14="http://schemas.microsoft.com/office/powerpoint/2010/main" val="65893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Comparison Operators</a:t>
            </a:r>
          </a:p>
        </p:txBody>
      </p:sp>
      <p:sp>
        <p:nvSpPr>
          <p:cNvPr id="3" name="Content Placeholder 2"/>
          <p:cNvSpPr>
            <a:spLocks noGrp="1"/>
          </p:cNvSpPr>
          <p:nvPr>
            <p:ph idx="1"/>
          </p:nvPr>
        </p:nvSpPr>
        <p:spPr/>
        <p:txBody>
          <a:bodyPr/>
          <a:lstStyle/>
          <a:p>
            <a:r>
              <a:rPr lang="en-US" sz="1600" dirty="0">
                <a:solidFill>
                  <a:schemeClr val="accent3">
                    <a:lumMod val="50000"/>
                  </a:schemeClr>
                </a:solidFill>
                <a:latin typeface="Consolas" panose="020B0609020204030204" pitchFamily="49" charset="0"/>
                <a:cs typeface="Consolas" panose="020B0609020204030204" pitchFamily="49" charset="0"/>
              </a:rPr>
              <a:t>a==b</a:t>
            </a:r>
            <a:r>
              <a:rPr lang="en-US" dirty="0"/>
              <a:t>	Is a equal to b?</a:t>
            </a:r>
          </a:p>
          <a:p>
            <a:r>
              <a:rPr lang="en-US" sz="1600" dirty="0">
                <a:solidFill>
                  <a:schemeClr val="accent3">
                    <a:lumMod val="50000"/>
                  </a:schemeClr>
                </a:solidFill>
                <a:latin typeface="Consolas" panose="020B0609020204030204" pitchFamily="49" charset="0"/>
                <a:cs typeface="Consolas" panose="020B0609020204030204" pitchFamily="49" charset="0"/>
              </a:rPr>
              <a:t>a!=b</a:t>
            </a:r>
            <a:r>
              <a:rPr lang="en-US" dirty="0"/>
              <a:t>	Is a not equal to b?</a:t>
            </a:r>
          </a:p>
          <a:p>
            <a:r>
              <a:rPr lang="en-US" sz="1600" dirty="0">
                <a:solidFill>
                  <a:schemeClr val="accent3">
                    <a:lumMod val="50000"/>
                  </a:schemeClr>
                </a:solidFill>
                <a:latin typeface="Consolas" panose="020B0609020204030204" pitchFamily="49" charset="0"/>
                <a:cs typeface="Consolas" panose="020B0609020204030204" pitchFamily="49" charset="0"/>
              </a:rPr>
              <a:t>a&gt;b</a:t>
            </a:r>
            <a:r>
              <a:rPr lang="en-US" dirty="0"/>
              <a:t>	Is a greater than b?</a:t>
            </a:r>
          </a:p>
          <a:p>
            <a:r>
              <a:rPr lang="en-US" sz="1600" dirty="0">
                <a:solidFill>
                  <a:schemeClr val="accent3">
                    <a:lumMod val="50000"/>
                  </a:schemeClr>
                </a:solidFill>
                <a:latin typeface="Consolas" panose="020B0609020204030204" pitchFamily="49" charset="0"/>
                <a:cs typeface="Consolas" panose="020B0609020204030204" pitchFamily="49" charset="0"/>
              </a:rPr>
              <a:t>a&gt;=b</a:t>
            </a:r>
            <a:r>
              <a:rPr lang="en-US" dirty="0"/>
              <a:t>	Is a greater than or equal to b?</a:t>
            </a:r>
          </a:p>
          <a:p>
            <a:r>
              <a:rPr lang="en-US" sz="1600" dirty="0">
                <a:solidFill>
                  <a:schemeClr val="accent3">
                    <a:lumMod val="50000"/>
                  </a:schemeClr>
                </a:solidFill>
                <a:latin typeface="Consolas" panose="020B0609020204030204" pitchFamily="49" charset="0"/>
                <a:cs typeface="Consolas" panose="020B0609020204030204" pitchFamily="49" charset="0"/>
              </a:rPr>
              <a:t>a&lt;b</a:t>
            </a:r>
            <a:r>
              <a:rPr lang="en-US" dirty="0"/>
              <a:t>	Is a less than </a:t>
            </a:r>
            <a:r>
              <a:rPr lang="en-US" dirty="0" smtClean="0"/>
              <a:t>b?</a:t>
            </a:r>
            <a:endParaRPr lang="en-US" dirty="0"/>
          </a:p>
          <a:p>
            <a:r>
              <a:rPr lang="en-US" sz="1600" dirty="0">
                <a:solidFill>
                  <a:schemeClr val="accent3">
                    <a:lumMod val="50000"/>
                  </a:schemeClr>
                </a:solidFill>
                <a:latin typeface="Consolas" panose="020B0609020204030204" pitchFamily="49" charset="0"/>
                <a:cs typeface="Consolas" panose="020B0609020204030204" pitchFamily="49" charset="0"/>
              </a:rPr>
              <a:t>a&lt;=b</a:t>
            </a:r>
            <a:r>
              <a:rPr lang="en-US" dirty="0"/>
              <a:t>	Is a less than or equal to b?</a:t>
            </a:r>
          </a:p>
          <a:p>
            <a:r>
              <a:rPr lang="en-US" sz="1600" dirty="0" smtClean="0">
                <a:solidFill>
                  <a:schemeClr val="accent3">
                    <a:lumMod val="50000"/>
                  </a:schemeClr>
                </a:solidFill>
                <a:latin typeface="Consolas" panose="020B0609020204030204" pitchFamily="49" charset="0"/>
                <a:cs typeface="Consolas" panose="020B0609020204030204" pitchFamily="49" charset="0"/>
              </a:rPr>
              <a:t>(condition1</a:t>
            </a:r>
            <a:r>
              <a:rPr lang="en-US" sz="1600" dirty="0">
                <a:solidFill>
                  <a:schemeClr val="accent3">
                    <a:lumMod val="50000"/>
                  </a:schemeClr>
                </a:solidFill>
                <a:latin typeface="Consolas" panose="020B0609020204030204" pitchFamily="49" charset="0"/>
                <a:cs typeface="Consolas" panose="020B0609020204030204" pitchFamily="49" charset="0"/>
              </a:rPr>
              <a:t>)</a:t>
            </a:r>
            <a:r>
              <a:rPr lang="en-US" sz="1600" dirty="0" smtClean="0">
                <a:solidFill>
                  <a:schemeClr val="accent3">
                    <a:lumMod val="50000"/>
                  </a:schemeClr>
                </a:solidFill>
                <a:latin typeface="Consolas" panose="020B0609020204030204" pitchFamily="49" charset="0"/>
                <a:cs typeface="Consolas" panose="020B0609020204030204" pitchFamily="49" charset="0"/>
              </a:rPr>
              <a:t> </a:t>
            </a:r>
            <a:r>
              <a:rPr lang="en-US" sz="1600" dirty="0">
                <a:solidFill>
                  <a:schemeClr val="accent3">
                    <a:lumMod val="50000"/>
                  </a:schemeClr>
                </a:solidFill>
                <a:latin typeface="Consolas" panose="020B0609020204030204" pitchFamily="49" charset="0"/>
                <a:cs typeface="Consolas" panose="020B0609020204030204" pitchFamily="49" charset="0"/>
              </a:rPr>
              <a:t>&amp;&amp; </a:t>
            </a:r>
            <a:r>
              <a:rPr lang="en-US" sz="1600" dirty="0" smtClean="0">
                <a:solidFill>
                  <a:schemeClr val="accent3">
                    <a:lumMod val="50000"/>
                  </a:schemeClr>
                </a:solidFill>
                <a:latin typeface="Consolas" panose="020B0609020204030204" pitchFamily="49" charset="0"/>
                <a:cs typeface="Consolas" panose="020B0609020204030204" pitchFamily="49" charset="0"/>
              </a:rPr>
              <a:t>(condition2) </a:t>
            </a:r>
            <a:r>
              <a:rPr lang="en-US" dirty="0"/>
              <a:t>Are both conditions true?</a:t>
            </a:r>
          </a:p>
          <a:p>
            <a:r>
              <a:rPr lang="en-US" sz="1600" dirty="0">
                <a:solidFill>
                  <a:schemeClr val="accent3">
                    <a:lumMod val="50000"/>
                  </a:schemeClr>
                </a:solidFill>
                <a:latin typeface="Consolas" panose="020B0609020204030204" pitchFamily="49" charset="0"/>
                <a:cs typeface="Consolas" panose="020B0609020204030204" pitchFamily="49" charset="0"/>
              </a:rPr>
              <a:t>(</a:t>
            </a:r>
            <a:r>
              <a:rPr lang="en-US" sz="1600" dirty="0" smtClean="0">
                <a:solidFill>
                  <a:schemeClr val="accent3">
                    <a:lumMod val="50000"/>
                  </a:schemeClr>
                </a:solidFill>
                <a:latin typeface="Consolas" panose="020B0609020204030204" pitchFamily="49" charset="0"/>
                <a:cs typeface="Consolas" panose="020B0609020204030204" pitchFamily="49" charset="0"/>
              </a:rPr>
              <a:t>condition1) || (condition2) </a:t>
            </a:r>
            <a:r>
              <a:rPr lang="en-US" dirty="0"/>
              <a:t>Is either condition true?</a:t>
            </a:r>
          </a:p>
          <a:p>
            <a:r>
              <a:rPr lang="en-US" sz="1600" dirty="0" smtClean="0">
                <a:solidFill>
                  <a:schemeClr val="accent3">
                    <a:lumMod val="50000"/>
                  </a:schemeClr>
                </a:solidFill>
                <a:latin typeface="Consolas" panose="020B0609020204030204" pitchFamily="49" charset="0"/>
                <a:cs typeface="Consolas" panose="020B0609020204030204" pitchFamily="49" charset="0"/>
              </a:rPr>
              <a:t>!(condition)</a:t>
            </a:r>
            <a:r>
              <a:rPr lang="en-US" sz="1600" dirty="0">
                <a:solidFill>
                  <a:schemeClr val="accent3">
                    <a:lumMod val="50000"/>
                  </a:schemeClr>
                </a:solidFill>
                <a:latin typeface="Consolas" panose="020B0609020204030204" pitchFamily="49" charset="0"/>
                <a:cs typeface="Consolas" panose="020B0609020204030204" pitchFamily="49" charset="0"/>
              </a:rPr>
              <a:t>	</a:t>
            </a:r>
            <a:r>
              <a:rPr lang="en-US" dirty="0"/>
              <a:t>Is condition false? </a:t>
            </a:r>
          </a:p>
          <a:p>
            <a:endParaRPr lang="en-US" dirty="0"/>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7</a:t>
            </a:fld>
            <a:endParaRPr lang="en-US"/>
          </a:p>
        </p:txBody>
      </p:sp>
    </p:spTree>
    <p:extLst>
      <p:ext uri="{BB962C8B-B14F-4D97-AF65-F5344CB8AC3E}">
        <p14:creationId xmlns:p14="http://schemas.microsoft.com/office/powerpoint/2010/main" val="7784886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Simple Branching Without Else</a:t>
            </a:r>
          </a:p>
        </p:txBody>
      </p:sp>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8</a:t>
            </a:fld>
            <a:endParaRPr lang="en-US"/>
          </a:p>
        </p:txBody>
      </p:sp>
      <p:sp>
        <p:nvSpPr>
          <p:cNvPr id="7" name="Text Box 5"/>
          <p:cNvSpPr txBox="1">
            <a:spLocks noChangeArrowheads="1"/>
          </p:cNvSpPr>
          <p:nvPr/>
        </p:nvSpPr>
        <p:spPr bwMode="auto">
          <a:xfrm>
            <a:off x="2836863" y="2413000"/>
            <a:ext cx="1479550"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dirty="0"/>
              <a:t>if (condition)</a:t>
            </a:r>
          </a:p>
        </p:txBody>
      </p:sp>
      <p:sp>
        <p:nvSpPr>
          <p:cNvPr id="8" name="Text Box 7"/>
          <p:cNvSpPr txBox="1">
            <a:spLocks noChangeArrowheads="1"/>
          </p:cNvSpPr>
          <p:nvPr/>
        </p:nvSpPr>
        <p:spPr bwMode="auto">
          <a:xfrm>
            <a:off x="2792413" y="5353050"/>
            <a:ext cx="1570037"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More JS Code</a:t>
            </a:r>
          </a:p>
        </p:txBody>
      </p:sp>
      <p:sp>
        <p:nvSpPr>
          <p:cNvPr id="9" name="Text Box 8"/>
          <p:cNvSpPr txBox="1">
            <a:spLocks noChangeArrowheads="1"/>
          </p:cNvSpPr>
          <p:nvPr/>
        </p:nvSpPr>
        <p:spPr bwMode="auto">
          <a:xfrm>
            <a:off x="4781550" y="3752850"/>
            <a:ext cx="1630363" cy="376238"/>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Some JS Code</a:t>
            </a:r>
          </a:p>
        </p:txBody>
      </p:sp>
      <p:sp>
        <p:nvSpPr>
          <p:cNvPr id="10" name="Text Box 9"/>
          <p:cNvSpPr txBox="1">
            <a:spLocks noChangeArrowheads="1"/>
          </p:cNvSpPr>
          <p:nvPr/>
        </p:nvSpPr>
        <p:spPr bwMode="auto">
          <a:xfrm>
            <a:off x="4552950" y="2762250"/>
            <a:ext cx="647700" cy="366713"/>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True</a:t>
            </a:r>
          </a:p>
        </p:txBody>
      </p:sp>
      <p:sp>
        <p:nvSpPr>
          <p:cNvPr id="11" name="Text Box 10"/>
          <p:cNvSpPr txBox="1">
            <a:spLocks noChangeArrowheads="1"/>
          </p:cNvSpPr>
          <p:nvPr/>
        </p:nvSpPr>
        <p:spPr bwMode="auto">
          <a:xfrm>
            <a:off x="2800350" y="3143250"/>
            <a:ext cx="698500" cy="366713"/>
          </a:xfrm>
          <a:prstGeom prst="rect">
            <a:avLst/>
          </a:prstGeom>
          <a:ln>
            <a:headEnd/>
            <a:tailEnd/>
          </a:ln>
        </p:spPr>
        <p:style>
          <a:lnRef idx="1">
            <a:schemeClr val="accent1"/>
          </a:lnRef>
          <a:fillRef idx="3">
            <a:schemeClr val="accent1"/>
          </a:fillRef>
          <a:effectRef idx="2">
            <a:schemeClr val="accent1"/>
          </a:effectRef>
          <a:fontRef idx="minor">
            <a:schemeClr val="lt1"/>
          </a:fontRef>
        </p:style>
        <p:txBody>
          <a:bodyPr wrap="none">
            <a:spAutoFit/>
          </a:bodyPr>
          <a:lstStyle/>
          <a:p>
            <a:r>
              <a:rPr lang="en-US" sz="1800"/>
              <a:t>False</a:t>
            </a:r>
          </a:p>
        </p:txBody>
      </p:sp>
      <p:sp>
        <p:nvSpPr>
          <p:cNvPr id="12" name="Line 11"/>
          <p:cNvSpPr>
            <a:spLocks noChangeShapeType="1"/>
          </p:cNvSpPr>
          <p:nvPr/>
        </p:nvSpPr>
        <p:spPr bwMode="auto">
          <a:xfrm>
            <a:off x="3562350" y="2762250"/>
            <a:ext cx="0" cy="25908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3" name="Line 12"/>
          <p:cNvSpPr>
            <a:spLocks noChangeShapeType="1"/>
          </p:cNvSpPr>
          <p:nvPr/>
        </p:nvSpPr>
        <p:spPr bwMode="auto">
          <a:xfrm>
            <a:off x="4095750" y="2762250"/>
            <a:ext cx="1524000" cy="9906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
        <p:nvSpPr>
          <p:cNvPr id="14" name="Line 13"/>
          <p:cNvSpPr>
            <a:spLocks noChangeShapeType="1"/>
          </p:cNvSpPr>
          <p:nvPr/>
        </p:nvSpPr>
        <p:spPr bwMode="auto">
          <a:xfrm flipH="1">
            <a:off x="3943350" y="4133850"/>
            <a:ext cx="1676400" cy="1219200"/>
          </a:xfrm>
          <a:prstGeom prst="line">
            <a:avLst/>
          </a:prstGeom>
          <a:ln>
            <a:headEnd/>
            <a:tailEnd type="triangle" w="med" len="med"/>
          </a:ln>
        </p:spPr>
        <p:style>
          <a:lnRef idx="1">
            <a:schemeClr val="accent1"/>
          </a:lnRef>
          <a:fillRef idx="3">
            <a:schemeClr val="accent1"/>
          </a:fillRef>
          <a:effectRef idx="2">
            <a:schemeClr val="accent1"/>
          </a:effectRef>
          <a:fontRef idx="minor">
            <a:schemeClr val="lt1"/>
          </a:fontRef>
        </p:style>
        <p:txBody>
          <a:bodyPr wrap="none"/>
          <a:lstStyle/>
          <a:p>
            <a:endParaRPr lang="en-US"/>
          </a:p>
        </p:txBody>
      </p:sp>
    </p:spTree>
    <p:extLst>
      <p:ext uri="{BB962C8B-B14F-4D97-AF65-F5344CB8AC3E}">
        <p14:creationId xmlns:p14="http://schemas.microsoft.com/office/powerpoint/2010/main" val="121311440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Wrong </a:t>
            </a:r>
            <a:r>
              <a:rPr lang="en-US" dirty="0" smtClean="0"/>
              <a:t>branch!</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81843" y="2095610"/>
            <a:ext cx="5452269" cy="3680282"/>
          </a:xfrm>
        </p:spPr>
      </p:pic>
      <p:sp>
        <p:nvSpPr>
          <p:cNvPr id="4" name="Date Placeholder 3"/>
          <p:cNvSpPr>
            <a:spLocks noGrp="1"/>
          </p:cNvSpPr>
          <p:nvPr>
            <p:ph type="dt" sz="half" idx="10"/>
          </p:nvPr>
        </p:nvSpPr>
        <p:spPr/>
        <p:txBody>
          <a:bodyPr/>
          <a:lstStyle/>
          <a:p>
            <a:fld id="{9F7EC0A8-B1CE-4714-A812-F16504D89B31}" type="datetime1">
              <a:rPr lang="en-US" smtClean="0"/>
              <a:t>10/13/2015</a:t>
            </a:fld>
            <a:endParaRPr lang="en-US"/>
          </a:p>
        </p:txBody>
      </p:sp>
      <p:sp>
        <p:nvSpPr>
          <p:cNvPr id="5" name="Footer Placeholder 4"/>
          <p:cNvSpPr>
            <a:spLocks noGrp="1"/>
          </p:cNvSpPr>
          <p:nvPr>
            <p:ph type="ftr" sz="quarter" idx="11"/>
          </p:nvPr>
        </p:nvSpPr>
        <p:spPr/>
        <p:txBody>
          <a:bodyPr/>
          <a:lstStyle/>
          <a:p>
            <a:r>
              <a:rPr lang="fr-FR" dirty="0" smtClean="0"/>
              <a:t>MIS3690  Web Technologies  </a:t>
            </a:r>
            <a:r>
              <a:rPr lang="fr-FR" dirty="0" err="1" smtClean="0"/>
              <a:t>Fall</a:t>
            </a:r>
            <a:r>
              <a:rPr lang="fr-FR" dirty="0" smtClean="0"/>
              <a:t> </a:t>
            </a:r>
            <a:r>
              <a:rPr lang="fr-FR" dirty="0" smtClean="0"/>
              <a:t>2015</a:t>
            </a:r>
            <a:endParaRPr lang="en-US" dirty="0"/>
          </a:p>
        </p:txBody>
      </p:sp>
      <p:sp>
        <p:nvSpPr>
          <p:cNvPr id="6" name="Slide Number Placeholder 5"/>
          <p:cNvSpPr>
            <a:spLocks noGrp="1"/>
          </p:cNvSpPr>
          <p:nvPr>
            <p:ph type="sldNum" sz="quarter" idx="12"/>
          </p:nvPr>
        </p:nvSpPr>
        <p:spPr/>
        <p:txBody>
          <a:bodyPr/>
          <a:lstStyle/>
          <a:p>
            <a:fld id="{87DAAC80-F39E-4626-BAC3-8A9E75E5308B}" type="slidenum">
              <a:rPr lang="en-US" smtClean="0"/>
              <a:pPr/>
              <a:t>9</a:t>
            </a:fld>
            <a:endParaRPr lang="en-US"/>
          </a:p>
        </p:txBody>
      </p:sp>
    </p:spTree>
    <p:extLst>
      <p:ext uri="{BB962C8B-B14F-4D97-AF65-F5344CB8AC3E}">
        <p14:creationId xmlns:p14="http://schemas.microsoft.com/office/powerpoint/2010/main" val="4133151477"/>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6425</TotalTime>
  <Words>826</Words>
  <Application>Microsoft Office PowerPoint</Application>
  <PresentationFormat>On-screen Show (4:3)</PresentationFormat>
  <Paragraphs>200</Paragraphs>
  <Slides>18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华文中宋</vt:lpstr>
      <vt:lpstr>Calibri</vt:lpstr>
      <vt:lpstr>Consolas</vt:lpstr>
      <vt:lpstr>Gill Sans MT</vt:lpstr>
      <vt:lpstr>Wingdings</vt:lpstr>
      <vt:lpstr>Wingdings 2</vt:lpstr>
      <vt:lpstr>Dividend</vt:lpstr>
      <vt:lpstr>MIS3690 Web Technologies</vt:lpstr>
      <vt:lpstr>Conditional Statements  (or "Branching") in JavaScript</vt:lpstr>
      <vt:lpstr>Non-Form Input: prompt()</vt:lpstr>
      <vt:lpstr>JavaScript branching</vt:lpstr>
      <vt:lpstr>Common Branching Applications</vt:lpstr>
      <vt:lpstr>Conditional statements</vt:lpstr>
      <vt:lpstr>Comparison Operators</vt:lpstr>
      <vt:lpstr>Simple Branching Without Else</vt:lpstr>
      <vt:lpstr>Wrong branch!</vt:lpstr>
      <vt:lpstr>Using multiple JS statements</vt:lpstr>
      <vt:lpstr>Adding alternate statements</vt:lpstr>
      <vt:lpstr>Example</vt:lpstr>
      <vt:lpstr>Simple Branching With Else</vt:lpstr>
      <vt:lpstr>PowerPoint Presentation</vt:lpstr>
      <vt:lpstr>Complex Branching</vt:lpstr>
      <vt:lpstr>Complex Branching (switch)</vt:lpstr>
      <vt:lpstr>Try this…..</vt:lpstr>
      <vt:lpstr>Graded Homework #4</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MIS3690 Web Technologies</dc:title>
  <dc:creator>Zhi Li</dc:creator>
  <cp:lastModifiedBy>Zhi Li</cp:lastModifiedBy>
  <cp:revision>306</cp:revision>
  <cp:lastPrinted>2014-09-02T23:37:06Z</cp:lastPrinted>
  <dcterms:created xsi:type="dcterms:W3CDTF">2014-09-02T01:53:30Z</dcterms:created>
  <dcterms:modified xsi:type="dcterms:W3CDTF">2015-10-13T18:07:35Z</dcterms:modified>
</cp:coreProperties>
</file>